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265" r:id="rId2"/>
    <p:sldId id="266" r:id="rId3"/>
    <p:sldId id="268" r:id="rId4"/>
    <p:sldId id="269" r:id="rId5"/>
    <p:sldId id="280" r:id="rId6"/>
    <p:sldId id="270" r:id="rId7"/>
    <p:sldId id="271" r:id="rId8"/>
    <p:sldId id="272" r:id="rId9"/>
    <p:sldId id="307" r:id="rId10"/>
    <p:sldId id="329" r:id="rId11"/>
    <p:sldId id="330" r:id="rId12"/>
    <p:sldId id="273" r:id="rId13"/>
    <p:sldId id="274" r:id="rId14"/>
    <p:sldId id="275" r:id="rId15"/>
    <p:sldId id="276" r:id="rId16"/>
    <p:sldId id="278" r:id="rId17"/>
    <p:sldId id="279" r:id="rId18"/>
    <p:sldId id="281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7" r:id="rId28"/>
    <p:sldId id="316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31" r:id="rId40"/>
    <p:sldId id="332" r:id="rId41"/>
  </p:sldIdLst>
  <p:sldSz cx="9144000" cy="6858000" type="screen4x3"/>
  <p:notesSz cx="6858000" cy="91440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7" autoAdjust="0"/>
    <p:restoredTop sz="94660"/>
  </p:normalViewPr>
  <p:slideViewPr>
    <p:cSldViewPr>
      <p:cViewPr varScale="1">
        <p:scale>
          <a:sx n="110" d="100"/>
          <a:sy n="110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5" d="100"/>
          <a:sy n="35" d="100"/>
        </p:scale>
        <p:origin x="-154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CD3AAE-A9C7-4ECC-A666-11F2295B64B6}" type="doc">
      <dgm:prSet loTypeId="urn:microsoft.com/office/officeart/2009/3/layout/FramedTextPicture" loCatId="picture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2EBF61FF-0EEC-4266-865E-7DF949F52521}">
      <dgm:prSet phldrT="[Texto]" custT="1"/>
      <dgm:spPr/>
      <dgm:t>
        <a:bodyPr/>
        <a:lstStyle/>
        <a:p>
          <a:pPr algn="ctr"/>
          <a:r>
            <a:rPr lang="es-MX" sz="2000" dirty="0" smtClean="0">
              <a:latin typeface="Arial" pitchFamily="34" charset="0"/>
              <a:cs typeface="Arial" pitchFamily="34" charset="0"/>
            </a:rPr>
            <a:t>René Descartes (1596-1664), </a:t>
          </a:r>
          <a:endParaRPr lang="es-MX" sz="2000" b="1" dirty="0">
            <a:latin typeface="Arial" pitchFamily="34" charset="0"/>
            <a:cs typeface="Arial" pitchFamily="34" charset="0"/>
          </a:endParaRPr>
        </a:p>
      </dgm:t>
    </dgm:pt>
    <dgm:pt modelId="{6AE9549D-6BD8-43E5-942D-BF9FB57FFF3F}" type="parTrans" cxnId="{9367D35A-F5C1-4C9E-8EF0-8ECFA8A608E7}">
      <dgm:prSet/>
      <dgm:spPr/>
      <dgm:t>
        <a:bodyPr/>
        <a:lstStyle/>
        <a:p>
          <a:endParaRPr lang="es-MX"/>
        </a:p>
      </dgm:t>
    </dgm:pt>
    <dgm:pt modelId="{9FF4C40B-4177-449B-957C-12B5DD178CFE}" type="sibTrans" cxnId="{9367D35A-F5C1-4C9E-8EF0-8ECFA8A608E7}">
      <dgm:prSet/>
      <dgm:spPr/>
      <dgm:t>
        <a:bodyPr/>
        <a:lstStyle/>
        <a:p>
          <a:endParaRPr lang="es-MX"/>
        </a:p>
      </dgm:t>
    </dgm:pt>
    <dgm:pt modelId="{BB142000-98B1-41D9-A251-7635ACDF793F}" type="pres">
      <dgm:prSet presAssocID="{EACD3AAE-A9C7-4ECC-A666-11F2295B64B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MX"/>
        </a:p>
      </dgm:t>
    </dgm:pt>
    <dgm:pt modelId="{1252E5E8-06BB-4499-B558-1B83EBC67BEE}" type="pres">
      <dgm:prSet presAssocID="{2EBF61FF-0EEC-4266-865E-7DF949F52521}" presName="composite" presStyleCnt="0">
        <dgm:presLayoutVars>
          <dgm:chMax/>
          <dgm:chPref/>
        </dgm:presLayoutVars>
      </dgm:prSet>
      <dgm:spPr/>
    </dgm:pt>
    <dgm:pt modelId="{B82B3CF9-44EA-4536-B874-66EC83E894CE}" type="pres">
      <dgm:prSet presAssocID="{2EBF61FF-0EEC-4266-865E-7DF949F52521}" presName="Image" presStyleLbl="bgImgPlace1" presStyleIdx="0" presStyleCnt="1" custScaleX="93365" custScaleY="150419" custLinFactNeighborX="-25481" custLinFactNeighborY="58055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endParaRPr lang="es-MX"/>
        </a:p>
      </dgm:t>
    </dgm:pt>
    <dgm:pt modelId="{989E9369-AE05-4758-8578-D316D530A578}" type="pres">
      <dgm:prSet presAssocID="{2EBF61FF-0EEC-4266-865E-7DF949F52521}" presName="ParentText" presStyleLbl="revTx" presStyleIdx="0" presStyleCnt="1" custScaleX="96650" custScaleY="117763" custLinFactNeighborX="-1880" custLinFactNeighborY="-224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1AD8E9-7A31-47D1-BD52-86F903024AF1}" type="pres">
      <dgm:prSet presAssocID="{2EBF61FF-0EEC-4266-865E-7DF949F52521}" presName="tlFrame" presStyleLbl="node1" presStyleIdx="0" presStyleCnt="4" custLinFactNeighborX="-1346" custLinFactNeighborY="-59052"/>
      <dgm:spPr/>
    </dgm:pt>
    <dgm:pt modelId="{15A9CCBC-D989-4C51-9AF7-23A912AE8FE6}" type="pres">
      <dgm:prSet presAssocID="{2EBF61FF-0EEC-4266-865E-7DF949F52521}" presName="trFrame" presStyleLbl="node1" presStyleIdx="1" presStyleCnt="4" custLinFactNeighborX="-49851" custLinFactNeighborY="-64778"/>
      <dgm:spPr/>
    </dgm:pt>
    <dgm:pt modelId="{D33EB141-1BC7-49A3-A433-9D2B5BC79865}" type="pres">
      <dgm:prSet presAssocID="{2EBF61FF-0EEC-4266-865E-7DF949F52521}" presName="blFrame" presStyleLbl="node1" presStyleIdx="2" presStyleCnt="4" custLinFactNeighborX="7767" custLinFactNeighborY="-46407"/>
      <dgm:spPr/>
    </dgm:pt>
    <dgm:pt modelId="{6F29BEBC-1AB2-4C76-980C-330F534B36A6}" type="pres">
      <dgm:prSet presAssocID="{2EBF61FF-0EEC-4266-865E-7DF949F52521}" presName="brFrame" presStyleLbl="node1" presStyleIdx="3" presStyleCnt="4" custLinFactNeighborX="-49851" custLinFactNeighborY="-41566"/>
      <dgm:spPr/>
    </dgm:pt>
  </dgm:ptLst>
  <dgm:cxnLst>
    <dgm:cxn modelId="{5722731F-7823-4B4B-A75C-0CE77065F78B}" type="presOf" srcId="{2EBF61FF-0EEC-4266-865E-7DF949F52521}" destId="{989E9369-AE05-4758-8578-D316D530A578}" srcOrd="0" destOrd="0" presId="urn:microsoft.com/office/officeart/2009/3/layout/FramedTextPicture"/>
    <dgm:cxn modelId="{D020428A-773C-4CCD-9095-55FFBEE990FD}" type="presOf" srcId="{EACD3AAE-A9C7-4ECC-A666-11F2295B64B6}" destId="{BB142000-98B1-41D9-A251-7635ACDF793F}" srcOrd="0" destOrd="0" presId="urn:microsoft.com/office/officeart/2009/3/layout/FramedTextPicture"/>
    <dgm:cxn modelId="{9367D35A-F5C1-4C9E-8EF0-8ECFA8A608E7}" srcId="{EACD3AAE-A9C7-4ECC-A666-11F2295B64B6}" destId="{2EBF61FF-0EEC-4266-865E-7DF949F52521}" srcOrd="0" destOrd="0" parTransId="{6AE9549D-6BD8-43E5-942D-BF9FB57FFF3F}" sibTransId="{9FF4C40B-4177-449B-957C-12B5DD178CFE}"/>
    <dgm:cxn modelId="{515FCEAD-E47E-4316-BD0C-FBC64C590439}" type="presParOf" srcId="{BB142000-98B1-41D9-A251-7635ACDF793F}" destId="{1252E5E8-06BB-4499-B558-1B83EBC67BEE}" srcOrd="0" destOrd="0" presId="urn:microsoft.com/office/officeart/2009/3/layout/FramedTextPicture"/>
    <dgm:cxn modelId="{BA7DF3DE-831A-4FA4-99B0-5A39BDD0C27F}" type="presParOf" srcId="{1252E5E8-06BB-4499-B558-1B83EBC67BEE}" destId="{B82B3CF9-44EA-4536-B874-66EC83E894CE}" srcOrd="0" destOrd="0" presId="urn:microsoft.com/office/officeart/2009/3/layout/FramedTextPicture"/>
    <dgm:cxn modelId="{EF14D724-3A44-44EB-8304-B4F032820EC1}" type="presParOf" srcId="{1252E5E8-06BB-4499-B558-1B83EBC67BEE}" destId="{989E9369-AE05-4758-8578-D316D530A578}" srcOrd="1" destOrd="0" presId="urn:microsoft.com/office/officeart/2009/3/layout/FramedTextPicture"/>
    <dgm:cxn modelId="{666F0EC5-964A-4782-8BBA-F948CAAF2F92}" type="presParOf" srcId="{1252E5E8-06BB-4499-B558-1B83EBC67BEE}" destId="{391AD8E9-7A31-47D1-BD52-86F903024AF1}" srcOrd="2" destOrd="0" presId="urn:microsoft.com/office/officeart/2009/3/layout/FramedTextPicture"/>
    <dgm:cxn modelId="{2E702478-7865-40B1-9D9A-CBD5791C89E7}" type="presParOf" srcId="{1252E5E8-06BB-4499-B558-1B83EBC67BEE}" destId="{15A9CCBC-D989-4C51-9AF7-23A912AE8FE6}" srcOrd="3" destOrd="0" presId="urn:microsoft.com/office/officeart/2009/3/layout/FramedTextPicture"/>
    <dgm:cxn modelId="{DBBED698-E097-451C-AC19-CDBE5D49FA28}" type="presParOf" srcId="{1252E5E8-06BB-4499-B558-1B83EBC67BEE}" destId="{D33EB141-1BC7-49A3-A433-9D2B5BC79865}" srcOrd="4" destOrd="0" presId="urn:microsoft.com/office/officeart/2009/3/layout/FramedTextPicture"/>
    <dgm:cxn modelId="{80E3387B-A5A7-409D-8417-644948623CF3}" type="presParOf" srcId="{1252E5E8-06BB-4499-B558-1B83EBC67BEE}" destId="{6F29BEBC-1AB2-4C76-980C-330F534B36A6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CD3AAE-A9C7-4ECC-A666-11F2295B64B6}" type="doc">
      <dgm:prSet loTypeId="urn:microsoft.com/office/officeart/2009/3/layout/FramedTextPicture" loCatId="picture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2EBF61FF-0EEC-4266-865E-7DF949F52521}">
      <dgm:prSet phldrT="[Texto]" custT="1"/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Pierre </a:t>
          </a:r>
          <a:r>
            <a:rPr lang="es-MX" sz="2000" dirty="0" err="1" smtClean="0">
              <a:latin typeface="Arial" pitchFamily="34" charset="0"/>
              <a:cs typeface="Arial" pitchFamily="34" charset="0"/>
            </a:rPr>
            <a:t>Fermant</a:t>
          </a:r>
          <a:r>
            <a:rPr lang="es-MX" sz="2000" dirty="0" smtClean="0">
              <a:latin typeface="Arial" pitchFamily="34" charset="0"/>
              <a:cs typeface="Arial" pitchFamily="34" charset="0"/>
            </a:rPr>
            <a:t> (1601-1664), </a:t>
          </a:r>
          <a:endParaRPr lang="es-MX" sz="2000" b="1" dirty="0">
            <a:latin typeface="Arial" pitchFamily="34" charset="0"/>
            <a:cs typeface="Arial" pitchFamily="34" charset="0"/>
          </a:endParaRPr>
        </a:p>
      </dgm:t>
    </dgm:pt>
    <dgm:pt modelId="{6AE9549D-6BD8-43E5-942D-BF9FB57FFF3F}" type="parTrans" cxnId="{9367D35A-F5C1-4C9E-8EF0-8ECFA8A608E7}">
      <dgm:prSet/>
      <dgm:spPr/>
      <dgm:t>
        <a:bodyPr/>
        <a:lstStyle/>
        <a:p>
          <a:endParaRPr lang="es-MX"/>
        </a:p>
      </dgm:t>
    </dgm:pt>
    <dgm:pt modelId="{9FF4C40B-4177-449B-957C-12B5DD178CFE}" type="sibTrans" cxnId="{9367D35A-F5C1-4C9E-8EF0-8ECFA8A608E7}">
      <dgm:prSet/>
      <dgm:spPr/>
      <dgm:t>
        <a:bodyPr/>
        <a:lstStyle/>
        <a:p>
          <a:endParaRPr lang="es-MX"/>
        </a:p>
      </dgm:t>
    </dgm:pt>
    <dgm:pt modelId="{BB142000-98B1-41D9-A251-7635ACDF793F}" type="pres">
      <dgm:prSet presAssocID="{EACD3AAE-A9C7-4ECC-A666-11F2295B64B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MX"/>
        </a:p>
      </dgm:t>
    </dgm:pt>
    <dgm:pt modelId="{1252E5E8-06BB-4499-B558-1B83EBC67BEE}" type="pres">
      <dgm:prSet presAssocID="{2EBF61FF-0EEC-4266-865E-7DF949F52521}" presName="composite" presStyleCnt="0">
        <dgm:presLayoutVars>
          <dgm:chMax/>
          <dgm:chPref/>
        </dgm:presLayoutVars>
      </dgm:prSet>
      <dgm:spPr/>
    </dgm:pt>
    <dgm:pt modelId="{B82B3CF9-44EA-4536-B874-66EC83E894CE}" type="pres">
      <dgm:prSet presAssocID="{2EBF61FF-0EEC-4266-865E-7DF949F52521}" presName="Image" presStyleLbl="bgImgPlace1" presStyleIdx="0" presStyleCnt="1" custScaleY="158229" custLinFactNeighborX="-21468" custLinFactNeighborY="9697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endParaRPr lang="es-MX"/>
        </a:p>
      </dgm:t>
    </dgm:pt>
    <dgm:pt modelId="{989E9369-AE05-4758-8578-D316D530A578}" type="pres">
      <dgm:prSet presAssocID="{2EBF61FF-0EEC-4266-865E-7DF949F52521}" presName="ParentText" presStyleLbl="revTx" presStyleIdx="0" presStyleCnt="1" custScaleX="132315" custScaleY="117763" custLinFactNeighborX="3951" custLinFactNeighborY="-78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1AD8E9-7A31-47D1-BD52-86F903024AF1}" type="pres">
      <dgm:prSet presAssocID="{2EBF61FF-0EEC-4266-865E-7DF949F52521}" presName="tlFrame" presStyleLbl="node1" presStyleIdx="0" presStyleCnt="4" custLinFactNeighborX="-7604" custLinFactNeighborY="-26746"/>
      <dgm:spPr/>
    </dgm:pt>
    <dgm:pt modelId="{15A9CCBC-D989-4C51-9AF7-23A912AE8FE6}" type="pres">
      <dgm:prSet presAssocID="{2EBF61FF-0EEC-4266-865E-7DF949F52521}" presName="trFrame" presStyleLbl="node1" presStyleIdx="1" presStyleCnt="4" custLinFactNeighborX="36259" custLinFactNeighborY="-26746"/>
      <dgm:spPr/>
    </dgm:pt>
    <dgm:pt modelId="{D33EB141-1BC7-49A3-A433-9D2B5BC79865}" type="pres">
      <dgm:prSet presAssocID="{2EBF61FF-0EEC-4266-865E-7DF949F52521}" presName="blFrame" presStyleLbl="node1" presStyleIdx="2" presStyleCnt="4" custLinFactNeighborX="-17757" custLinFactNeighborY="-3534"/>
      <dgm:spPr/>
    </dgm:pt>
    <dgm:pt modelId="{6F29BEBC-1AB2-4C76-980C-330F534B36A6}" type="pres">
      <dgm:prSet presAssocID="{2EBF61FF-0EEC-4266-865E-7DF949F52521}" presName="brFrame" presStyleLbl="node1" presStyleIdx="3" presStyleCnt="4" custLinFactNeighborX="36259" custLinFactNeighborY="-3534"/>
      <dgm:spPr/>
    </dgm:pt>
  </dgm:ptLst>
  <dgm:cxnLst>
    <dgm:cxn modelId="{3EE16A58-258C-46CB-A440-4F3A285EE5F7}" type="presOf" srcId="{EACD3AAE-A9C7-4ECC-A666-11F2295B64B6}" destId="{BB142000-98B1-41D9-A251-7635ACDF793F}" srcOrd="0" destOrd="0" presId="urn:microsoft.com/office/officeart/2009/3/layout/FramedTextPicture"/>
    <dgm:cxn modelId="{AD4DDD4F-025D-45E9-97B2-44F6CCD66958}" type="presOf" srcId="{2EBF61FF-0EEC-4266-865E-7DF949F52521}" destId="{989E9369-AE05-4758-8578-D316D530A578}" srcOrd="0" destOrd="0" presId="urn:microsoft.com/office/officeart/2009/3/layout/FramedTextPicture"/>
    <dgm:cxn modelId="{9367D35A-F5C1-4C9E-8EF0-8ECFA8A608E7}" srcId="{EACD3AAE-A9C7-4ECC-A666-11F2295B64B6}" destId="{2EBF61FF-0EEC-4266-865E-7DF949F52521}" srcOrd="0" destOrd="0" parTransId="{6AE9549D-6BD8-43E5-942D-BF9FB57FFF3F}" sibTransId="{9FF4C40B-4177-449B-957C-12B5DD178CFE}"/>
    <dgm:cxn modelId="{E998054E-2E91-4817-A46F-947D0715943F}" type="presParOf" srcId="{BB142000-98B1-41D9-A251-7635ACDF793F}" destId="{1252E5E8-06BB-4499-B558-1B83EBC67BEE}" srcOrd="0" destOrd="0" presId="urn:microsoft.com/office/officeart/2009/3/layout/FramedTextPicture"/>
    <dgm:cxn modelId="{3325D2A7-21CA-4B05-8647-3C6C263C4004}" type="presParOf" srcId="{1252E5E8-06BB-4499-B558-1B83EBC67BEE}" destId="{B82B3CF9-44EA-4536-B874-66EC83E894CE}" srcOrd="0" destOrd="0" presId="urn:microsoft.com/office/officeart/2009/3/layout/FramedTextPicture"/>
    <dgm:cxn modelId="{CBE1DBFC-423F-416A-A186-954B201ECE18}" type="presParOf" srcId="{1252E5E8-06BB-4499-B558-1B83EBC67BEE}" destId="{989E9369-AE05-4758-8578-D316D530A578}" srcOrd="1" destOrd="0" presId="urn:microsoft.com/office/officeart/2009/3/layout/FramedTextPicture"/>
    <dgm:cxn modelId="{CCCE9811-5B9B-455A-A677-6DED64B346C2}" type="presParOf" srcId="{1252E5E8-06BB-4499-B558-1B83EBC67BEE}" destId="{391AD8E9-7A31-47D1-BD52-86F903024AF1}" srcOrd="2" destOrd="0" presId="urn:microsoft.com/office/officeart/2009/3/layout/FramedTextPicture"/>
    <dgm:cxn modelId="{776BB48B-81DB-4385-8AD3-9D5415BFDB70}" type="presParOf" srcId="{1252E5E8-06BB-4499-B558-1B83EBC67BEE}" destId="{15A9CCBC-D989-4C51-9AF7-23A912AE8FE6}" srcOrd="3" destOrd="0" presId="urn:microsoft.com/office/officeart/2009/3/layout/FramedTextPicture"/>
    <dgm:cxn modelId="{F4DDA7AD-253C-4E29-8000-0FD3992D0414}" type="presParOf" srcId="{1252E5E8-06BB-4499-B558-1B83EBC67BEE}" destId="{D33EB141-1BC7-49A3-A433-9D2B5BC79865}" srcOrd="4" destOrd="0" presId="urn:microsoft.com/office/officeart/2009/3/layout/FramedTextPicture"/>
    <dgm:cxn modelId="{05C7B928-B098-42D9-B310-6AB162C28BFB}" type="presParOf" srcId="{1252E5E8-06BB-4499-B558-1B83EBC67BEE}" destId="{6F29BEBC-1AB2-4C76-980C-330F534B36A6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CD3AAE-A9C7-4ECC-A666-11F2295B64B6}" type="doc">
      <dgm:prSet loTypeId="urn:microsoft.com/office/officeart/2009/3/layout/FramedTextPicture" loCatId="picture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2EBF61FF-0EEC-4266-865E-7DF949F52521}">
      <dgm:prSet phldrT="[Texto]" custT="1"/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Gottfried Wilhelm </a:t>
          </a:r>
          <a:r>
            <a:rPr lang="es-MX" sz="2000" dirty="0" err="1" smtClean="0">
              <a:latin typeface="Arial" pitchFamily="34" charset="0"/>
              <a:cs typeface="Arial" pitchFamily="34" charset="0"/>
            </a:rPr>
            <a:t>Leinbniz</a:t>
          </a:r>
          <a:r>
            <a:rPr lang="es-MX" sz="2000" dirty="0" smtClean="0">
              <a:latin typeface="Arial" pitchFamily="34" charset="0"/>
              <a:cs typeface="Arial" pitchFamily="34" charset="0"/>
            </a:rPr>
            <a:t> (1646-1716).</a:t>
          </a:r>
        </a:p>
        <a:p>
          <a:r>
            <a:rPr lang="es-MX" sz="2000" b="1" dirty="0" smtClean="0">
              <a:latin typeface="Arial" pitchFamily="34" charset="0"/>
              <a:cs typeface="Arial" pitchFamily="34" charset="0"/>
            </a:rPr>
            <a:t>Coordenadas cartesianas </a:t>
          </a:r>
          <a:endParaRPr lang="es-MX" sz="2000" b="1" dirty="0">
            <a:latin typeface="Arial" pitchFamily="34" charset="0"/>
            <a:cs typeface="Arial" pitchFamily="34" charset="0"/>
          </a:endParaRPr>
        </a:p>
      </dgm:t>
    </dgm:pt>
    <dgm:pt modelId="{6AE9549D-6BD8-43E5-942D-BF9FB57FFF3F}" type="parTrans" cxnId="{9367D35A-F5C1-4C9E-8EF0-8ECFA8A608E7}">
      <dgm:prSet/>
      <dgm:spPr/>
      <dgm:t>
        <a:bodyPr/>
        <a:lstStyle/>
        <a:p>
          <a:endParaRPr lang="es-MX"/>
        </a:p>
      </dgm:t>
    </dgm:pt>
    <dgm:pt modelId="{9FF4C40B-4177-449B-957C-12B5DD178CFE}" type="sibTrans" cxnId="{9367D35A-F5C1-4C9E-8EF0-8ECFA8A608E7}">
      <dgm:prSet/>
      <dgm:spPr/>
      <dgm:t>
        <a:bodyPr/>
        <a:lstStyle/>
        <a:p>
          <a:endParaRPr lang="es-MX"/>
        </a:p>
      </dgm:t>
    </dgm:pt>
    <dgm:pt modelId="{BB142000-98B1-41D9-A251-7635ACDF793F}" type="pres">
      <dgm:prSet presAssocID="{EACD3AAE-A9C7-4ECC-A666-11F2295B64B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MX"/>
        </a:p>
      </dgm:t>
    </dgm:pt>
    <dgm:pt modelId="{1252E5E8-06BB-4499-B558-1B83EBC67BEE}" type="pres">
      <dgm:prSet presAssocID="{2EBF61FF-0EEC-4266-865E-7DF949F52521}" presName="composite" presStyleCnt="0">
        <dgm:presLayoutVars>
          <dgm:chMax/>
          <dgm:chPref/>
        </dgm:presLayoutVars>
      </dgm:prSet>
      <dgm:spPr/>
    </dgm:pt>
    <dgm:pt modelId="{B82B3CF9-44EA-4536-B874-66EC83E894CE}" type="pres">
      <dgm:prSet presAssocID="{2EBF61FF-0EEC-4266-865E-7DF949F52521}" presName="Image" presStyleLbl="bgImgPlace1" presStyleIdx="0" presStyleCnt="1" custScaleX="94756" custScaleY="225901" custLinFactNeighborX="-24760" custLinFactNeighborY="5639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endParaRPr lang="es-MX"/>
        </a:p>
      </dgm:t>
    </dgm:pt>
    <dgm:pt modelId="{989E9369-AE05-4758-8578-D316D530A578}" type="pres">
      <dgm:prSet presAssocID="{2EBF61FF-0EEC-4266-865E-7DF949F52521}" presName="ParentText" presStyleLbl="revTx" presStyleIdx="0" presStyleCnt="1" custScaleX="132315" custScaleY="117763" custLinFactNeighborX="9530" custLinFactNeighborY="-76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1AD8E9-7A31-47D1-BD52-86F903024AF1}" type="pres">
      <dgm:prSet presAssocID="{2EBF61FF-0EEC-4266-865E-7DF949F52521}" presName="tlFrame" presStyleLbl="node1" presStyleIdx="0" presStyleCnt="4" custLinFactNeighborX="28128" custLinFactNeighborY="-72308"/>
      <dgm:spPr/>
    </dgm:pt>
    <dgm:pt modelId="{15A9CCBC-D989-4C51-9AF7-23A912AE8FE6}" type="pres">
      <dgm:prSet presAssocID="{2EBF61FF-0EEC-4266-865E-7DF949F52521}" presName="trFrame" presStyleLbl="node1" presStyleIdx="1" presStyleCnt="4" custLinFactNeighborX="24578" custLinFactNeighborY="-72308"/>
      <dgm:spPr/>
    </dgm:pt>
    <dgm:pt modelId="{D33EB141-1BC7-49A3-A433-9D2B5BC79865}" type="pres">
      <dgm:prSet presAssocID="{2EBF61FF-0EEC-4266-865E-7DF949F52521}" presName="blFrame" presStyleLbl="node1" presStyleIdx="2" presStyleCnt="4" custLinFactNeighborX="28128" custLinFactNeighborY="-2669"/>
      <dgm:spPr/>
    </dgm:pt>
    <dgm:pt modelId="{6F29BEBC-1AB2-4C76-980C-330F534B36A6}" type="pres">
      <dgm:prSet presAssocID="{2EBF61FF-0EEC-4266-865E-7DF949F52521}" presName="brFrame" presStyleLbl="node1" presStyleIdx="3" presStyleCnt="4" custLinFactNeighborX="36259" custLinFactNeighborY="-3534"/>
      <dgm:spPr/>
    </dgm:pt>
  </dgm:ptLst>
  <dgm:cxnLst>
    <dgm:cxn modelId="{8182ED3F-3A90-4431-93B1-8352E7243D90}" type="presOf" srcId="{2EBF61FF-0EEC-4266-865E-7DF949F52521}" destId="{989E9369-AE05-4758-8578-D316D530A578}" srcOrd="0" destOrd="0" presId="urn:microsoft.com/office/officeart/2009/3/layout/FramedTextPicture"/>
    <dgm:cxn modelId="{16D4F18B-8EEB-4DB6-95A9-0FF0FAD653EE}" type="presOf" srcId="{EACD3AAE-A9C7-4ECC-A666-11F2295B64B6}" destId="{BB142000-98B1-41D9-A251-7635ACDF793F}" srcOrd="0" destOrd="0" presId="urn:microsoft.com/office/officeart/2009/3/layout/FramedTextPicture"/>
    <dgm:cxn modelId="{9367D35A-F5C1-4C9E-8EF0-8ECFA8A608E7}" srcId="{EACD3AAE-A9C7-4ECC-A666-11F2295B64B6}" destId="{2EBF61FF-0EEC-4266-865E-7DF949F52521}" srcOrd="0" destOrd="0" parTransId="{6AE9549D-6BD8-43E5-942D-BF9FB57FFF3F}" sibTransId="{9FF4C40B-4177-449B-957C-12B5DD178CFE}"/>
    <dgm:cxn modelId="{3356CF34-187B-4D66-870E-C64C561A4200}" type="presParOf" srcId="{BB142000-98B1-41D9-A251-7635ACDF793F}" destId="{1252E5E8-06BB-4499-B558-1B83EBC67BEE}" srcOrd="0" destOrd="0" presId="urn:microsoft.com/office/officeart/2009/3/layout/FramedTextPicture"/>
    <dgm:cxn modelId="{1AE148D8-806D-46BA-993B-25A832CDA7AD}" type="presParOf" srcId="{1252E5E8-06BB-4499-B558-1B83EBC67BEE}" destId="{B82B3CF9-44EA-4536-B874-66EC83E894CE}" srcOrd="0" destOrd="0" presId="urn:microsoft.com/office/officeart/2009/3/layout/FramedTextPicture"/>
    <dgm:cxn modelId="{9F652DCA-A2D2-450A-8D70-97EF791FBF63}" type="presParOf" srcId="{1252E5E8-06BB-4499-B558-1B83EBC67BEE}" destId="{989E9369-AE05-4758-8578-D316D530A578}" srcOrd="1" destOrd="0" presId="urn:microsoft.com/office/officeart/2009/3/layout/FramedTextPicture"/>
    <dgm:cxn modelId="{026B1FEC-B4F0-4D27-9372-0DC8E4A7BDD8}" type="presParOf" srcId="{1252E5E8-06BB-4499-B558-1B83EBC67BEE}" destId="{391AD8E9-7A31-47D1-BD52-86F903024AF1}" srcOrd="2" destOrd="0" presId="urn:microsoft.com/office/officeart/2009/3/layout/FramedTextPicture"/>
    <dgm:cxn modelId="{76A81209-F3DA-404A-9A16-CC948BD4D9EE}" type="presParOf" srcId="{1252E5E8-06BB-4499-B558-1B83EBC67BEE}" destId="{15A9CCBC-D989-4C51-9AF7-23A912AE8FE6}" srcOrd="3" destOrd="0" presId="urn:microsoft.com/office/officeart/2009/3/layout/FramedTextPicture"/>
    <dgm:cxn modelId="{751982AD-21B0-4574-A9FE-093F020FBEB6}" type="presParOf" srcId="{1252E5E8-06BB-4499-B558-1B83EBC67BEE}" destId="{D33EB141-1BC7-49A3-A433-9D2B5BC79865}" srcOrd="4" destOrd="0" presId="urn:microsoft.com/office/officeart/2009/3/layout/FramedTextPicture"/>
    <dgm:cxn modelId="{BFA57274-E78E-4D9B-A0A4-A11219D611D7}" type="presParOf" srcId="{1252E5E8-06BB-4499-B558-1B83EBC67BEE}" destId="{6F29BEBC-1AB2-4C76-980C-330F534B36A6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F98B05-C404-4B0A-A55B-374443338361}" type="doc">
      <dgm:prSet loTypeId="urn:microsoft.com/office/officeart/2009/3/layout/FramedTextPicture" loCatId="picture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s-MX"/>
        </a:p>
      </dgm:t>
    </dgm:pt>
    <dgm:pt modelId="{86A22089-2DCA-40EF-8817-730F3725B039}">
      <dgm:prSet phldrT="[Texto]" custT="1"/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Suizo </a:t>
          </a:r>
          <a:r>
            <a:rPr lang="es-MX" sz="2000" dirty="0" err="1" smtClean="0">
              <a:latin typeface="Arial" pitchFamily="34" charset="0"/>
              <a:cs typeface="Arial" pitchFamily="34" charset="0"/>
            </a:rPr>
            <a:t>Leonhard</a:t>
          </a:r>
          <a:r>
            <a:rPr lang="es-MX" sz="2000" dirty="0" smtClean="0">
              <a:latin typeface="Arial" pitchFamily="34" charset="0"/>
              <a:cs typeface="Arial" pitchFamily="34" charset="0"/>
            </a:rPr>
            <a:t> Euler </a:t>
          </a:r>
        </a:p>
        <a:p>
          <a:r>
            <a:rPr lang="es-MX" sz="2000" dirty="0" smtClean="0">
              <a:latin typeface="Arial" pitchFamily="34" charset="0"/>
              <a:cs typeface="Arial" pitchFamily="34" charset="0"/>
            </a:rPr>
            <a:t>(1703-1787) 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597D0429-633D-4481-B389-1910F10BE864}" type="parTrans" cxnId="{4FEE5E13-DBEA-4B31-8505-9FB4F476D80B}">
      <dgm:prSet/>
      <dgm:spPr/>
      <dgm:t>
        <a:bodyPr/>
        <a:lstStyle/>
        <a:p>
          <a:endParaRPr lang="es-MX"/>
        </a:p>
      </dgm:t>
    </dgm:pt>
    <dgm:pt modelId="{47B1D906-526E-4645-9B87-D1D9E3DD1CA1}" type="sibTrans" cxnId="{4FEE5E13-DBEA-4B31-8505-9FB4F476D80B}">
      <dgm:prSet/>
      <dgm:spPr/>
      <dgm:t>
        <a:bodyPr/>
        <a:lstStyle/>
        <a:p>
          <a:endParaRPr lang="es-MX"/>
        </a:p>
      </dgm:t>
    </dgm:pt>
    <dgm:pt modelId="{5B2DED17-228E-4BEF-A8E7-930FBB2A6F6A}" type="pres">
      <dgm:prSet presAssocID="{64F98B05-C404-4B0A-A55B-37444333836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MX"/>
        </a:p>
      </dgm:t>
    </dgm:pt>
    <dgm:pt modelId="{E9F06486-DBC9-4C01-9EDD-FA1E001C58B8}" type="pres">
      <dgm:prSet presAssocID="{86A22089-2DCA-40EF-8817-730F3725B039}" presName="composite" presStyleCnt="0">
        <dgm:presLayoutVars>
          <dgm:chMax/>
          <dgm:chPref/>
        </dgm:presLayoutVars>
      </dgm:prSet>
      <dgm:spPr/>
    </dgm:pt>
    <dgm:pt modelId="{E8B5454E-A1AA-4DC3-A6CC-EFF6AA5B553B}" type="pres">
      <dgm:prSet presAssocID="{86A22089-2DCA-40EF-8817-730F3725B039}" presName="Image" presStyleLbl="bgImgPlace1" presStyleIdx="0" presStyleCnt="1" custScaleX="109094" custScaleY="262190" custLinFactNeighborX="-44696" custLinFactNeighborY="34753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90500">
          <a:bevelT w="190500" h="38100"/>
        </a:sp3d>
      </dgm:spPr>
      <dgm:t>
        <a:bodyPr/>
        <a:lstStyle/>
        <a:p>
          <a:endParaRPr lang="es-MX"/>
        </a:p>
      </dgm:t>
    </dgm:pt>
    <dgm:pt modelId="{87DD17F0-1491-4530-8573-D4245EC747F4}" type="pres">
      <dgm:prSet presAssocID="{86A22089-2DCA-40EF-8817-730F3725B039}" presName="ParentText" presStyleLbl="revTx" presStyleIdx="0" presStyleCnt="1" custLinFactNeighborX="3178" custLinFactNeighborY="-127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47BAD0-9591-4624-98DD-59053B69A189}" type="pres">
      <dgm:prSet presAssocID="{86A22089-2DCA-40EF-8817-730F3725B039}" presName="tlFrame" presStyleLbl="node1" presStyleIdx="0" presStyleCnt="4" custLinFactNeighborX="1893" custLinFactNeighborY="-24895"/>
      <dgm:spPr/>
    </dgm:pt>
    <dgm:pt modelId="{47826ABE-38AC-44E0-A109-8EBB29DF4E51}" type="pres">
      <dgm:prSet presAssocID="{86A22089-2DCA-40EF-8817-730F3725B039}" presName="trFrame" presStyleLbl="node1" presStyleIdx="1" presStyleCnt="4" custLinFactNeighborX="1893" custLinFactNeighborY="-24895"/>
      <dgm:spPr/>
    </dgm:pt>
    <dgm:pt modelId="{4C5CD526-33F3-4F4A-BD1A-C68EC17DAAF7}" type="pres">
      <dgm:prSet presAssocID="{86A22089-2DCA-40EF-8817-730F3725B039}" presName="blFrame" presStyleLbl="node1" presStyleIdx="2" presStyleCnt="4" custLinFactNeighborX="1893" custLinFactNeighborY="-24895"/>
      <dgm:spPr/>
    </dgm:pt>
    <dgm:pt modelId="{4251FB3F-50CC-46B7-8C47-16E9C0F78E52}" type="pres">
      <dgm:prSet presAssocID="{86A22089-2DCA-40EF-8817-730F3725B039}" presName="brFrame" presStyleLbl="node1" presStyleIdx="3" presStyleCnt="4" custLinFactNeighborX="1893" custLinFactNeighborY="-24895"/>
      <dgm:spPr/>
    </dgm:pt>
  </dgm:ptLst>
  <dgm:cxnLst>
    <dgm:cxn modelId="{D5D95230-5C78-4DA6-BCC9-5F463DE0DC22}" type="presOf" srcId="{86A22089-2DCA-40EF-8817-730F3725B039}" destId="{87DD17F0-1491-4530-8573-D4245EC747F4}" srcOrd="0" destOrd="0" presId="urn:microsoft.com/office/officeart/2009/3/layout/FramedTextPicture"/>
    <dgm:cxn modelId="{E757225C-D613-4747-8A4F-7912DFF4F5EA}" type="presOf" srcId="{64F98B05-C404-4B0A-A55B-374443338361}" destId="{5B2DED17-228E-4BEF-A8E7-930FBB2A6F6A}" srcOrd="0" destOrd="0" presId="urn:microsoft.com/office/officeart/2009/3/layout/FramedTextPicture"/>
    <dgm:cxn modelId="{4FEE5E13-DBEA-4B31-8505-9FB4F476D80B}" srcId="{64F98B05-C404-4B0A-A55B-374443338361}" destId="{86A22089-2DCA-40EF-8817-730F3725B039}" srcOrd="0" destOrd="0" parTransId="{597D0429-633D-4481-B389-1910F10BE864}" sibTransId="{47B1D906-526E-4645-9B87-D1D9E3DD1CA1}"/>
    <dgm:cxn modelId="{079FA86A-1DBF-4D7D-AABC-50C0BAA3604B}" type="presParOf" srcId="{5B2DED17-228E-4BEF-A8E7-930FBB2A6F6A}" destId="{E9F06486-DBC9-4C01-9EDD-FA1E001C58B8}" srcOrd="0" destOrd="0" presId="urn:microsoft.com/office/officeart/2009/3/layout/FramedTextPicture"/>
    <dgm:cxn modelId="{6CC15F22-8AF0-4766-8F97-14636886D393}" type="presParOf" srcId="{E9F06486-DBC9-4C01-9EDD-FA1E001C58B8}" destId="{E8B5454E-A1AA-4DC3-A6CC-EFF6AA5B553B}" srcOrd="0" destOrd="0" presId="urn:microsoft.com/office/officeart/2009/3/layout/FramedTextPicture"/>
    <dgm:cxn modelId="{6137C17B-4B32-499F-AD48-F7F2A853CEB3}" type="presParOf" srcId="{E9F06486-DBC9-4C01-9EDD-FA1E001C58B8}" destId="{87DD17F0-1491-4530-8573-D4245EC747F4}" srcOrd="1" destOrd="0" presId="urn:microsoft.com/office/officeart/2009/3/layout/FramedTextPicture"/>
    <dgm:cxn modelId="{00A10F10-C881-4FAB-AC86-8282F97899EA}" type="presParOf" srcId="{E9F06486-DBC9-4C01-9EDD-FA1E001C58B8}" destId="{EC47BAD0-9591-4624-98DD-59053B69A189}" srcOrd="2" destOrd="0" presId="urn:microsoft.com/office/officeart/2009/3/layout/FramedTextPicture"/>
    <dgm:cxn modelId="{B08465EC-A62E-4905-80C4-E98A8E66D789}" type="presParOf" srcId="{E9F06486-DBC9-4C01-9EDD-FA1E001C58B8}" destId="{47826ABE-38AC-44E0-A109-8EBB29DF4E51}" srcOrd="3" destOrd="0" presId="urn:microsoft.com/office/officeart/2009/3/layout/FramedTextPicture"/>
    <dgm:cxn modelId="{EEEFA0E7-F3EF-4CF1-8E38-2F9AF5C58B64}" type="presParOf" srcId="{E9F06486-DBC9-4C01-9EDD-FA1E001C58B8}" destId="{4C5CD526-33F3-4F4A-BD1A-C68EC17DAAF7}" srcOrd="4" destOrd="0" presId="urn:microsoft.com/office/officeart/2009/3/layout/FramedTextPicture"/>
    <dgm:cxn modelId="{753E5121-C6F3-4355-ADEF-BFAA44014529}" type="presParOf" srcId="{E9F06486-DBC9-4C01-9EDD-FA1E001C58B8}" destId="{4251FB3F-50CC-46B7-8C47-16E9C0F78E52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F98B05-C404-4B0A-A55B-374443338361}" type="doc">
      <dgm:prSet loTypeId="urn:microsoft.com/office/officeart/2009/3/layout/FramedTextPicture" loCatId="picture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s-MX"/>
        </a:p>
      </dgm:t>
    </dgm:pt>
    <dgm:pt modelId="{86A22089-2DCA-40EF-8817-730F3725B039}">
      <dgm:prSet phldrT="[Texto]" custT="1"/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Joseph Louis </a:t>
          </a:r>
          <a:r>
            <a:rPr lang="es-MX" sz="2000" dirty="0" err="1" smtClean="0">
              <a:latin typeface="Arial" pitchFamily="34" charset="0"/>
              <a:cs typeface="Arial" pitchFamily="34" charset="0"/>
            </a:rPr>
            <a:t>Lagrange</a:t>
          </a:r>
          <a:r>
            <a:rPr lang="es-MX" sz="2000" dirty="0" smtClean="0">
              <a:latin typeface="Arial" pitchFamily="34" charset="0"/>
              <a:cs typeface="Arial" pitchFamily="34" charset="0"/>
            </a:rPr>
            <a:t> (1763-1813)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47B1D906-526E-4645-9B87-D1D9E3DD1CA1}" type="sibTrans" cxnId="{4FEE5E13-DBEA-4B31-8505-9FB4F476D80B}">
      <dgm:prSet/>
      <dgm:spPr/>
      <dgm:t>
        <a:bodyPr/>
        <a:lstStyle/>
        <a:p>
          <a:endParaRPr lang="es-MX"/>
        </a:p>
      </dgm:t>
    </dgm:pt>
    <dgm:pt modelId="{597D0429-633D-4481-B389-1910F10BE864}" type="parTrans" cxnId="{4FEE5E13-DBEA-4B31-8505-9FB4F476D80B}">
      <dgm:prSet/>
      <dgm:spPr/>
      <dgm:t>
        <a:bodyPr/>
        <a:lstStyle/>
        <a:p>
          <a:endParaRPr lang="es-MX"/>
        </a:p>
      </dgm:t>
    </dgm:pt>
    <dgm:pt modelId="{5B2DED17-228E-4BEF-A8E7-930FBB2A6F6A}" type="pres">
      <dgm:prSet presAssocID="{64F98B05-C404-4B0A-A55B-37444333836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MX"/>
        </a:p>
      </dgm:t>
    </dgm:pt>
    <dgm:pt modelId="{E9F06486-DBC9-4C01-9EDD-FA1E001C58B8}" type="pres">
      <dgm:prSet presAssocID="{86A22089-2DCA-40EF-8817-730F3725B039}" presName="composite" presStyleCnt="0">
        <dgm:presLayoutVars>
          <dgm:chMax/>
          <dgm:chPref/>
        </dgm:presLayoutVars>
      </dgm:prSet>
      <dgm:spPr/>
    </dgm:pt>
    <dgm:pt modelId="{E8B5454E-A1AA-4DC3-A6CC-EFF6AA5B553B}" type="pres">
      <dgm:prSet presAssocID="{86A22089-2DCA-40EF-8817-730F3725B039}" presName="Image" presStyleLbl="bgImgPlace1" presStyleIdx="0" presStyleCnt="1" custScaleX="80001" custScaleY="219681" custLinFactNeighborX="-35751" custLinFactNeighborY="68045"/>
      <dgm:spPr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90500" prstMaterial="matte">
          <a:bevelT w="127000" h="63500"/>
        </a:sp3d>
      </dgm:spPr>
      <dgm:t>
        <a:bodyPr/>
        <a:lstStyle/>
        <a:p>
          <a:endParaRPr lang="es-MX"/>
        </a:p>
      </dgm:t>
    </dgm:pt>
    <dgm:pt modelId="{87DD17F0-1491-4530-8573-D4245EC747F4}" type="pres">
      <dgm:prSet presAssocID="{86A22089-2DCA-40EF-8817-730F3725B039}" presName="ParentText" presStyleLbl="revTx" presStyleIdx="0" presStyleCnt="1" custLinFactNeighborX="-18442" custLinFactNeighborY="-284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47BAD0-9591-4624-98DD-59053B69A189}" type="pres">
      <dgm:prSet presAssocID="{86A22089-2DCA-40EF-8817-730F3725B039}" presName="tlFrame" presStyleLbl="node1" presStyleIdx="0" presStyleCnt="4" custLinFactY="-12696" custLinFactNeighborX="-49583" custLinFactNeighborY="-100000"/>
      <dgm:spPr/>
    </dgm:pt>
    <dgm:pt modelId="{47826ABE-38AC-44E0-A109-8EBB29DF4E51}" type="pres">
      <dgm:prSet presAssocID="{86A22089-2DCA-40EF-8817-730F3725B039}" presName="trFrame" presStyleLbl="node1" presStyleIdx="1" presStyleCnt="4" custLinFactY="-3145" custLinFactNeighborX="-99470" custLinFactNeighborY="-100000"/>
      <dgm:spPr/>
    </dgm:pt>
    <dgm:pt modelId="{4C5CD526-33F3-4F4A-BD1A-C68EC17DAAF7}" type="pres">
      <dgm:prSet presAssocID="{86A22089-2DCA-40EF-8817-730F3725B039}" presName="blFrame" presStyleLbl="node1" presStyleIdx="2" presStyleCnt="4" custLinFactNeighborX="-40050" custLinFactNeighborY="-66869"/>
      <dgm:spPr/>
    </dgm:pt>
    <dgm:pt modelId="{4251FB3F-50CC-46B7-8C47-16E9C0F78E52}" type="pres">
      <dgm:prSet presAssocID="{86A22089-2DCA-40EF-8817-730F3725B039}" presName="brFrame" presStyleLbl="node1" presStyleIdx="3" presStyleCnt="4" custLinFactNeighborX="-89603" custLinFactNeighborY="-76400"/>
      <dgm:spPr/>
    </dgm:pt>
  </dgm:ptLst>
  <dgm:cxnLst>
    <dgm:cxn modelId="{6B456EA4-B24D-4AD2-BB0A-8DC7B072B12B}" type="presOf" srcId="{86A22089-2DCA-40EF-8817-730F3725B039}" destId="{87DD17F0-1491-4530-8573-D4245EC747F4}" srcOrd="0" destOrd="0" presId="urn:microsoft.com/office/officeart/2009/3/layout/FramedTextPicture"/>
    <dgm:cxn modelId="{BCC07F0F-2B4C-4214-AE82-65E8D72382DF}" type="presOf" srcId="{64F98B05-C404-4B0A-A55B-374443338361}" destId="{5B2DED17-228E-4BEF-A8E7-930FBB2A6F6A}" srcOrd="0" destOrd="0" presId="urn:microsoft.com/office/officeart/2009/3/layout/FramedTextPicture"/>
    <dgm:cxn modelId="{4FEE5E13-DBEA-4B31-8505-9FB4F476D80B}" srcId="{64F98B05-C404-4B0A-A55B-374443338361}" destId="{86A22089-2DCA-40EF-8817-730F3725B039}" srcOrd="0" destOrd="0" parTransId="{597D0429-633D-4481-B389-1910F10BE864}" sibTransId="{47B1D906-526E-4645-9B87-D1D9E3DD1CA1}"/>
    <dgm:cxn modelId="{6BD5D26B-8B97-4E0A-80FB-D71C59170876}" type="presParOf" srcId="{5B2DED17-228E-4BEF-A8E7-930FBB2A6F6A}" destId="{E9F06486-DBC9-4C01-9EDD-FA1E001C58B8}" srcOrd="0" destOrd="0" presId="urn:microsoft.com/office/officeart/2009/3/layout/FramedTextPicture"/>
    <dgm:cxn modelId="{EFC4CF57-3103-4136-8ED8-99D7FD0038F1}" type="presParOf" srcId="{E9F06486-DBC9-4C01-9EDD-FA1E001C58B8}" destId="{E8B5454E-A1AA-4DC3-A6CC-EFF6AA5B553B}" srcOrd="0" destOrd="0" presId="urn:microsoft.com/office/officeart/2009/3/layout/FramedTextPicture"/>
    <dgm:cxn modelId="{3E4B427A-3D62-4931-9B2E-41BD64036B41}" type="presParOf" srcId="{E9F06486-DBC9-4C01-9EDD-FA1E001C58B8}" destId="{87DD17F0-1491-4530-8573-D4245EC747F4}" srcOrd="1" destOrd="0" presId="urn:microsoft.com/office/officeart/2009/3/layout/FramedTextPicture"/>
    <dgm:cxn modelId="{0FBABD18-4F37-45E8-96FF-BBA3569D5D0D}" type="presParOf" srcId="{E9F06486-DBC9-4C01-9EDD-FA1E001C58B8}" destId="{EC47BAD0-9591-4624-98DD-59053B69A189}" srcOrd="2" destOrd="0" presId="urn:microsoft.com/office/officeart/2009/3/layout/FramedTextPicture"/>
    <dgm:cxn modelId="{CE1F3E83-2100-408F-A9E4-4F2F4E9D5DB7}" type="presParOf" srcId="{E9F06486-DBC9-4C01-9EDD-FA1E001C58B8}" destId="{47826ABE-38AC-44E0-A109-8EBB29DF4E51}" srcOrd="3" destOrd="0" presId="urn:microsoft.com/office/officeart/2009/3/layout/FramedTextPicture"/>
    <dgm:cxn modelId="{886AED42-C406-4B8E-B430-CC7B1D3D5164}" type="presParOf" srcId="{E9F06486-DBC9-4C01-9EDD-FA1E001C58B8}" destId="{4C5CD526-33F3-4F4A-BD1A-C68EC17DAAF7}" srcOrd="4" destOrd="0" presId="urn:microsoft.com/office/officeart/2009/3/layout/FramedTextPicture"/>
    <dgm:cxn modelId="{315357CE-78FE-4360-9F87-945CD2EAD2B0}" type="presParOf" srcId="{E9F06486-DBC9-4C01-9EDD-FA1E001C58B8}" destId="{4251FB3F-50CC-46B7-8C47-16E9C0F78E52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F98B05-C404-4B0A-A55B-374443338361}" type="doc">
      <dgm:prSet loTypeId="urn:microsoft.com/office/officeart/2009/3/layout/FramedTextPicture" loCatId="picture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s-MX"/>
        </a:p>
      </dgm:t>
    </dgm:pt>
    <dgm:pt modelId="{86A22089-2DCA-40EF-8817-730F3725B039}">
      <dgm:prSet phldrT="[Texto]" custT="1"/>
      <dgm:spPr/>
      <dgm:t>
        <a:bodyPr/>
        <a:lstStyle/>
        <a:p>
          <a:r>
            <a:rPr lang="es-MX" sz="2000" dirty="0" err="1" smtClean="0">
              <a:latin typeface="Arial" pitchFamily="34" charset="0"/>
              <a:cs typeface="Arial" pitchFamily="34" charset="0"/>
            </a:rPr>
            <a:t>Augustin</a:t>
          </a:r>
          <a:r>
            <a:rPr lang="es-MX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s-MX" sz="2000" dirty="0" err="1" smtClean="0">
              <a:latin typeface="Arial" pitchFamily="34" charset="0"/>
              <a:cs typeface="Arial" pitchFamily="34" charset="0"/>
            </a:rPr>
            <a:t>Cauchy</a:t>
          </a:r>
          <a:r>
            <a:rPr lang="es-MX" sz="2000" dirty="0" smtClean="0">
              <a:latin typeface="Arial" pitchFamily="34" charset="0"/>
              <a:cs typeface="Arial" pitchFamily="34" charset="0"/>
            </a:rPr>
            <a:t> (1789-1857)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597D0429-633D-4481-B389-1910F10BE864}" type="parTrans" cxnId="{4FEE5E13-DBEA-4B31-8505-9FB4F476D80B}">
      <dgm:prSet/>
      <dgm:spPr/>
      <dgm:t>
        <a:bodyPr/>
        <a:lstStyle/>
        <a:p>
          <a:endParaRPr lang="es-MX"/>
        </a:p>
      </dgm:t>
    </dgm:pt>
    <dgm:pt modelId="{47B1D906-526E-4645-9B87-D1D9E3DD1CA1}" type="sibTrans" cxnId="{4FEE5E13-DBEA-4B31-8505-9FB4F476D80B}">
      <dgm:prSet/>
      <dgm:spPr/>
      <dgm:t>
        <a:bodyPr/>
        <a:lstStyle/>
        <a:p>
          <a:endParaRPr lang="es-MX"/>
        </a:p>
      </dgm:t>
    </dgm:pt>
    <dgm:pt modelId="{5B2DED17-228E-4BEF-A8E7-930FBB2A6F6A}" type="pres">
      <dgm:prSet presAssocID="{64F98B05-C404-4B0A-A55B-37444333836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MX"/>
        </a:p>
      </dgm:t>
    </dgm:pt>
    <dgm:pt modelId="{E9F06486-DBC9-4C01-9EDD-FA1E001C58B8}" type="pres">
      <dgm:prSet presAssocID="{86A22089-2DCA-40EF-8817-730F3725B039}" presName="composite" presStyleCnt="0">
        <dgm:presLayoutVars>
          <dgm:chMax/>
          <dgm:chPref/>
        </dgm:presLayoutVars>
      </dgm:prSet>
      <dgm:spPr/>
    </dgm:pt>
    <dgm:pt modelId="{E8B5454E-A1AA-4DC3-A6CC-EFF6AA5B553B}" type="pres">
      <dgm:prSet presAssocID="{86A22089-2DCA-40EF-8817-730F3725B039}" presName="Image" presStyleLbl="bgImgPlace1" presStyleIdx="0" presStyleCnt="1" custScaleX="93030" custScaleY="200350" custLinFactNeighborX="-29235" custLinFactNeighborY="51858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139700">
            <a:schemeClr val="accent3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90500" prstMaterial="matte">
          <a:bevelT w="127000" h="63500"/>
        </a:sp3d>
      </dgm:spPr>
      <dgm:t>
        <a:bodyPr/>
        <a:lstStyle/>
        <a:p>
          <a:endParaRPr lang="es-MX"/>
        </a:p>
      </dgm:t>
    </dgm:pt>
    <dgm:pt modelId="{87DD17F0-1491-4530-8573-D4245EC747F4}" type="pres">
      <dgm:prSet presAssocID="{86A22089-2DCA-40EF-8817-730F3725B039}" presName="ParentText" presStyleLbl="revTx" presStyleIdx="0" presStyleCnt="1" custLinFactNeighborX="366" custLinFactNeighborY="-401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47BAD0-9591-4624-98DD-59053B69A189}" type="pres">
      <dgm:prSet presAssocID="{86A22089-2DCA-40EF-8817-730F3725B039}" presName="tlFrame" presStyleLbl="node1" presStyleIdx="0" presStyleCnt="4" custLinFactNeighborX="-9817" custLinFactNeighborY="-95386"/>
      <dgm:spPr/>
    </dgm:pt>
    <dgm:pt modelId="{47826ABE-38AC-44E0-A109-8EBB29DF4E51}" type="pres">
      <dgm:prSet presAssocID="{86A22089-2DCA-40EF-8817-730F3725B039}" presName="trFrame" presStyleLbl="node1" presStyleIdx="1" presStyleCnt="4" custLinFactNeighborX="-9817" custLinFactNeighborY="-95386"/>
      <dgm:spPr/>
    </dgm:pt>
    <dgm:pt modelId="{4C5CD526-33F3-4F4A-BD1A-C68EC17DAAF7}" type="pres">
      <dgm:prSet presAssocID="{86A22089-2DCA-40EF-8817-730F3725B039}" presName="blFrame" presStyleLbl="node1" presStyleIdx="2" presStyleCnt="4" custLinFactNeighborX="-9817" custLinFactNeighborY="-95386"/>
      <dgm:spPr/>
    </dgm:pt>
    <dgm:pt modelId="{4251FB3F-50CC-46B7-8C47-16E9C0F78E52}" type="pres">
      <dgm:prSet presAssocID="{86A22089-2DCA-40EF-8817-730F3725B039}" presName="brFrame" presStyleLbl="node1" presStyleIdx="3" presStyleCnt="4" custLinFactNeighborX="-9817" custLinFactNeighborY="-95386"/>
      <dgm:spPr/>
    </dgm:pt>
  </dgm:ptLst>
  <dgm:cxnLst>
    <dgm:cxn modelId="{4FEE5E13-DBEA-4B31-8505-9FB4F476D80B}" srcId="{64F98B05-C404-4B0A-A55B-374443338361}" destId="{86A22089-2DCA-40EF-8817-730F3725B039}" srcOrd="0" destOrd="0" parTransId="{597D0429-633D-4481-B389-1910F10BE864}" sibTransId="{47B1D906-526E-4645-9B87-D1D9E3DD1CA1}"/>
    <dgm:cxn modelId="{DB28A8A7-6047-4AA4-AEBA-08CF87DBF1AB}" type="presOf" srcId="{64F98B05-C404-4B0A-A55B-374443338361}" destId="{5B2DED17-228E-4BEF-A8E7-930FBB2A6F6A}" srcOrd="0" destOrd="0" presId="urn:microsoft.com/office/officeart/2009/3/layout/FramedTextPicture"/>
    <dgm:cxn modelId="{1F1E9FC9-3EF7-44C6-A343-B0550E29544F}" type="presOf" srcId="{86A22089-2DCA-40EF-8817-730F3725B039}" destId="{87DD17F0-1491-4530-8573-D4245EC747F4}" srcOrd="0" destOrd="0" presId="urn:microsoft.com/office/officeart/2009/3/layout/FramedTextPicture"/>
    <dgm:cxn modelId="{C59435FC-F0DA-47BB-BA7B-B5ADF3CCD772}" type="presParOf" srcId="{5B2DED17-228E-4BEF-A8E7-930FBB2A6F6A}" destId="{E9F06486-DBC9-4C01-9EDD-FA1E001C58B8}" srcOrd="0" destOrd="0" presId="urn:microsoft.com/office/officeart/2009/3/layout/FramedTextPicture"/>
    <dgm:cxn modelId="{B40A6BDF-15F4-4998-B7E4-479D3F12B143}" type="presParOf" srcId="{E9F06486-DBC9-4C01-9EDD-FA1E001C58B8}" destId="{E8B5454E-A1AA-4DC3-A6CC-EFF6AA5B553B}" srcOrd="0" destOrd="0" presId="urn:microsoft.com/office/officeart/2009/3/layout/FramedTextPicture"/>
    <dgm:cxn modelId="{028F56EC-2D84-482D-91D8-306F27475876}" type="presParOf" srcId="{E9F06486-DBC9-4C01-9EDD-FA1E001C58B8}" destId="{87DD17F0-1491-4530-8573-D4245EC747F4}" srcOrd="1" destOrd="0" presId="urn:microsoft.com/office/officeart/2009/3/layout/FramedTextPicture"/>
    <dgm:cxn modelId="{C97AD5C6-03C5-48A1-A079-DF75C0D70819}" type="presParOf" srcId="{E9F06486-DBC9-4C01-9EDD-FA1E001C58B8}" destId="{EC47BAD0-9591-4624-98DD-59053B69A189}" srcOrd="2" destOrd="0" presId="urn:microsoft.com/office/officeart/2009/3/layout/FramedTextPicture"/>
    <dgm:cxn modelId="{89A21CB0-C659-436F-BB35-74FEAB0442CE}" type="presParOf" srcId="{E9F06486-DBC9-4C01-9EDD-FA1E001C58B8}" destId="{47826ABE-38AC-44E0-A109-8EBB29DF4E51}" srcOrd="3" destOrd="0" presId="urn:microsoft.com/office/officeart/2009/3/layout/FramedTextPicture"/>
    <dgm:cxn modelId="{78AAAA41-D51F-4C6B-AD30-A39E3B760F00}" type="presParOf" srcId="{E9F06486-DBC9-4C01-9EDD-FA1E001C58B8}" destId="{4C5CD526-33F3-4F4A-BD1A-C68EC17DAAF7}" srcOrd="4" destOrd="0" presId="urn:microsoft.com/office/officeart/2009/3/layout/FramedTextPicture"/>
    <dgm:cxn modelId="{29577C5B-87BE-48F4-AD61-FB46350124D8}" type="presParOf" srcId="{E9F06486-DBC9-4C01-9EDD-FA1E001C58B8}" destId="{4251FB3F-50CC-46B7-8C47-16E9C0F78E52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s-MX" alt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719E5CC-1507-4E9F-B21D-DD6A1EF2CEE4}" type="datetimeFigureOut">
              <a:rPr lang="es-MX" altLang="es-MX"/>
              <a:pPr>
                <a:defRPr/>
              </a:pPr>
              <a:t>05/09/2016</a:t>
            </a:fld>
            <a:endParaRPr lang="es-MX" alt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s-MX" alt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AE0CCC96-F52B-4870-826C-FB23F95F2FB7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185365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CA" alt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7318123-4FF3-4999-AB2A-F2EB2D27219C}" type="datetimeFigureOut">
              <a:rPr lang="en-CA" altLang="es-MX"/>
              <a:pPr>
                <a:defRPr/>
              </a:pPr>
              <a:t>2016-09-05</a:t>
            </a:fld>
            <a:endParaRPr lang="en-CA" alt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noProof="0" smtClean="0"/>
              <a:t>Haga clic para modificar el estilo de texto del patrón</a:t>
            </a:r>
          </a:p>
          <a:p>
            <a:pPr lvl="1"/>
            <a:r>
              <a:rPr lang="es-ES" altLang="es-MX" noProof="0" smtClean="0"/>
              <a:t>Segundo nivel</a:t>
            </a:r>
          </a:p>
          <a:p>
            <a:pPr lvl="2"/>
            <a:r>
              <a:rPr lang="es-ES" altLang="es-MX" noProof="0" smtClean="0"/>
              <a:t>Tercer nivel</a:t>
            </a:r>
          </a:p>
          <a:p>
            <a:pPr lvl="3"/>
            <a:r>
              <a:rPr lang="es-ES" altLang="es-MX" noProof="0" smtClean="0"/>
              <a:t>Cuarto nivel</a:t>
            </a:r>
          </a:p>
          <a:p>
            <a:pPr lvl="4"/>
            <a:r>
              <a:rPr lang="es-ES" altLang="es-MX" noProof="0" smtClean="0"/>
              <a:t>Quinto nivel</a:t>
            </a:r>
            <a:endParaRPr lang="en-CA" altLang="es-MX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CA" alt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3ABC071-81DE-41F6-BBA1-C4413701E6BA}" type="slidenum">
              <a:rPr lang="en-CA" altLang="es-MX"/>
              <a:pPr>
                <a:defRPr/>
              </a:pPr>
              <a:t>‹Nº›</a:t>
            </a:fld>
            <a:endParaRPr lang="en-CA" altLang="es-MX"/>
          </a:p>
        </p:txBody>
      </p:sp>
    </p:spTree>
    <p:extLst>
      <p:ext uri="{BB962C8B-B14F-4D97-AF65-F5344CB8AC3E}">
        <p14:creationId xmlns:p14="http://schemas.microsoft.com/office/powerpoint/2010/main" val="31875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Imagen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s-MX" dirty="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s-MX" dirty="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s-MX" dirty="0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9CF277-1CCC-4C69-887B-8548C1C27778}" type="datetimeFigureOut">
              <a:rPr lang="es-MX" altLang="es-MX"/>
              <a:pPr>
                <a:defRPr/>
              </a:pPr>
              <a:t>05/09/2016</a:t>
            </a:fld>
            <a:endParaRPr lang="es-MX" altLang="es-MX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s-MX" altLang="es-MX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7D39A696-776E-44FE-823A-CED8867C6329}" type="slidenum">
              <a:rPr lang="es-MX" altLang="es-MX"/>
              <a:pPr>
                <a:defRPr/>
              </a:pPr>
              <a:t>‹Nº›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181323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086475"/>
            <a:ext cx="1743075" cy="7715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7313"/>
            <a:ext cx="122555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/>
          <p:nvPr userDrawn="1"/>
        </p:nvCxnSpPr>
        <p:spPr>
          <a:xfrm>
            <a:off x="395288" y="1125538"/>
            <a:ext cx="79930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>
            <a:spLocks noChangeArrowheads="1"/>
          </p:cNvSpPr>
          <p:nvPr userDrawn="1"/>
        </p:nvSpPr>
        <p:spPr bwMode="auto">
          <a:xfrm>
            <a:off x="1543050" y="620713"/>
            <a:ext cx="5976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s-MX" smtClean="0">
                <a:solidFill>
                  <a:srgbClr val="E36D61"/>
                </a:solidFill>
              </a:rPr>
              <a:t>	</a:t>
            </a:r>
            <a:r>
              <a:rPr lang="es-MX" sz="2800" smtClean="0">
                <a:solidFill>
                  <a:srgbClr val="E36D61"/>
                </a:solidFill>
                <a:latin typeface="Garamond" pitchFamily="18" charset="0"/>
              </a:rPr>
              <a:t>Escuela Superior de Tlahuelilpan</a:t>
            </a:r>
          </a:p>
          <a:p>
            <a:pPr algn="ctr">
              <a:defRPr/>
            </a:pPr>
            <a:r>
              <a:rPr lang="es-MX" sz="2000" smtClean="0">
                <a:solidFill>
                  <a:srgbClr val="E36D61"/>
                </a:solidFill>
                <a:latin typeface="Garamond" pitchFamily="18" charset="0"/>
              </a:rPr>
              <a:t>Área Académica de Ingenierías</a:t>
            </a:r>
          </a:p>
        </p:txBody>
      </p:sp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69374"/>
            <a:ext cx="648072" cy="75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7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086475"/>
            <a:ext cx="1743075" cy="7715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7313"/>
            <a:ext cx="122555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/>
          <p:nvPr userDrawn="1"/>
        </p:nvCxnSpPr>
        <p:spPr>
          <a:xfrm>
            <a:off x="395288" y="1125538"/>
            <a:ext cx="79930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>
            <a:spLocks noChangeArrowheads="1"/>
          </p:cNvSpPr>
          <p:nvPr userDrawn="1"/>
        </p:nvSpPr>
        <p:spPr bwMode="auto">
          <a:xfrm>
            <a:off x="1574800" y="692150"/>
            <a:ext cx="5976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s-MX" smtClean="0">
                <a:solidFill>
                  <a:srgbClr val="E36D61"/>
                </a:solidFill>
              </a:rPr>
              <a:t>	</a:t>
            </a:r>
            <a:r>
              <a:rPr lang="es-MX" sz="2800" smtClean="0">
                <a:solidFill>
                  <a:srgbClr val="E36D61"/>
                </a:solidFill>
                <a:latin typeface="Garamond" pitchFamily="18" charset="0"/>
              </a:rPr>
              <a:t>Escuela Superior de Tlahuelilpan</a:t>
            </a:r>
          </a:p>
          <a:p>
            <a:pPr algn="ctr">
              <a:defRPr/>
            </a:pPr>
            <a:r>
              <a:rPr lang="es-MX" sz="2000" smtClean="0">
                <a:solidFill>
                  <a:srgbClr val="E36D61"/>
                </a:solidFill>
                <a:latin typeface="Garamond" pitchFamily="18" charset="0"/>
              </a:rPr>
              <a:t>Área Académica de Ingenierías</a:t>
            </a:r>
          </a:p>
        </p:txBody>
      </p:sp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69374"/>
            <a:ext cx="648072" cy="75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43075" y="1772816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4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2D0B3-DC36-426E-A80B-3A679D9F0966}" type="datetimeFigureOut">
              <a:rPr lang="es-MX" altLang="es-MX"/>
              <a:pPr>
                <a:defRPr/>
              </a:pPr>
              <a:t>05/09/2016</a:t>
            </a:fld>
            <a:endParaRPr lang="es-MX" alt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7E71E-141D-477A-85BE-1E32396F837D}" type="slidenum">
              <a:rPr lang="es-MX" altLang="es-MX"/>
              <a:pPr>
                <a:defRPr/>
              </a:pPr>
              <a:t>‹Nº›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87886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5A27-6E94-4E49-B99F-63F0C5E08540}" type="datetimeFigureOut">
              <a:rPr lang="es-MX" altLang="es-MX"/>
              <a:pPr>
                <a:defRPr/>
              </a:pPr>
              <a:t>05/09/2016</a:t>
            </a:fld>
            <a:endParaRPr lang="es-MX" alt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7F631-6B11-4721-B282-7AD9A62494BF}" type="slidenum">
              <a:rPr lang="es-MX" altLang="es-MX"/>
              <a:pPr>
                <a:defRPr/>
              </a:pPr>
              <a:t>‹Nº›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2071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D2E99-6722-4DFB-9D9C-59291758E9E7}" type="datetimeFigureOut">
              <a:rPr lang="es-MX" altLang="es-MX"/>
              <a:pPr>
                <a:defRPr/>
              </a:pPr>
              <a:t>05/09/2016</a:t>
            </a:fld>
            <a:endParaRPr lang="es-MX" altLang="es-MX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4F794-B410-488E-AF28-DC27D48C4A6B}" type="slidenum">
              <a:rPr lang="es-MX" altLang="es-MX"/>
              <a:pPr>
                <a:defRPr/>
              </a:pPr>
              <a:t>‹Nº›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38747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7DDB6-AEB6-4236-A73F-70969B297EFF}" type="datetimeFigureOut">
              <a:rPr lang="es-MX" altLang="es-MX"/>
              <a:pPr>
                <a:defRPr/>
              </a:pPr>
              <a:t>05/09/2016</a:t>
            </a:fld>
            <a:endParaRPr lang="es-MX" altLang="es-MX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MX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6FD62-2E24-4F44-8426-187FFC1E51D3}" type="slidenum">
              <a:rPr lang="es-MX" altLang="es-MX"/>
              <a:pPr>
                <a:defRPr/>
              </a:pPr>
              <a:t>‹Nº›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69751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60C1F-DB18-4E7F-9518-7C081DC9C534}" type="datetimeFigureOut">
              <a:rPr lang="es-MX" altLang="es-MX"/>
              <a:pPr>
                <a:defRPr/>
              </a:pPr>
              <a:t>05/09/2016</a:t>
            </a:fld>
            <a:endParaRPr lang="es-MX" altLang="es-MX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altLang="es-MX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2ABAF-059A-4ED4-91D4-CE77CA4D2F15}" type="slidenum">
              <a:rPr lang="es-MX" altLang="es-MX"/>
              <a:pPr>
                <a:defRPr/>
              </a:pPr>
              <a:t>‹Nº›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8022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086475"/>
            <a:ext cx="1743075" cy="7715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7313"/>
            <a:ext cx="122555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3 Conector recto"/>
          <p:cNvCxnSpPr/>
          <p:nvPr userDrawn="1"/>
        </p:nvCxnSpPr>
        <p:spPr>
          <a:xfrm>
            <a:off x="395288" y="1125538"/>
            <a:ext cx="79930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>
            <a:spLocks noChangeArrowheads="1"/>
          </p:cNvSpPr>
          <p:nvPr userDrawn="1"/>
        </p:nvSpPr>
        <p:spPr bwMode="auto">
          <a:xfrm>
            <a:off x="1619250" y="692150"/>
            <a:ext cx="5976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s-MX" dirty="0" smtClean="0">
                <a:solidFill>
                  <a:srgbClr val="E36D61"/>
                </a:solidFill>
              </a:rPr>
              <a:t>	</a:t>
            </a:r>
            <a:r>
              <a:rPr lang="es-MX" sz="2800" dirty="0" smtClean="0">
                <a:solidFill>
                  <a:srgbClr val="E36D61"/>
                </a:solidFill>
                <a:latin typeface="Garamond" pitchFamily="18" charset="0"/>
              </a:rPr>
              <a:t>Escuela Superior de </a:t>
            </a:r>
            <a:r>
              <a:rPr lang="es-MX" sz="2800" dirty="0" err="1" smtClean="0">
                <a:solidFill>
                  <a:srgbClr val="E36D61"/>
                </a:solidFill>
                <a:latin typeface="Garamond" pitchFamily="18" charset="0"/>
              </a:rPr>
              <a:t>Tlahuelilpan</a:t>
            </a:r>
            <a:endParaRPr lang="es-MX" sz="2800" dirty="0" smtClean="0">
              <a:solidFill>
                <a:srgbClr val="E36D61"/>
              </a:solidFill>
              <a:latin typeface="Garamond" pitchFamily="18" charset="0"/>
            </a:endParaRPr>
          </a:p>
          <a:p>
            <a:pPr algn="ctr">
              <a:defRPr/>
            </a:pPr>
            <a:r>
              <a:rPr lang="es-MX" sz="2000" dirty="0" smtClean="0">
                <a:solidFill>
                  <a:srgbClr val="E36D61"/>
                </a:solidFill>
                <a:latin typeface="Garamond" pitchFamily="18" charset="0"/>
              </a:rPr>
              <a:t>Área Académica de Ingenierías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69374"/>
            <a:ext cx="648072" cy="75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71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 Imagen" descr="Imagen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s-MX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7" name="Rectangle 15"/>
          <p:cNvSpPr/>
          <p:nvPr/>
        </p:nvSpPr>
        <p:spPr>
          <a:xfrm rot="60000">
            <a:off x="4556125" y="1136650"/>
            <a:ext cx="3789363" cy="572293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s-MX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8" name="Rectangle 16"/>
          <p:cNvSpPr/>
          <p:nvPr/>
        </p:nvSpPr>
        <p:spPr>
          <a:xfrm rot="60000">
            <a:off x="4551363" y="1157288"/>
            <a:ext cx="3787775" cy="5722937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s-MX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9" name="Rectangle 12"/>
          <p:cNvSpPr/>
          <p:nvPr/>
        </p:nvSpPr>
        <p:spPr>
          <a:xfrm rot="21540000">
            <a:off x="804863" y="1130300"/>
            <a:ext cx="3789362" cy="572293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s-MX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10" name="Rectangle 13"/>
          <p:cNvSpPr/>
          <p:nvPr/>
        </p:nvSpPr>
        <p:spPr>
          <a:xfrm rot="21540000">
            <a:off x="804863" y="1085850"/>
            <a:ext cx="3789362" cy="5721350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s-MX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086475"/>
            <a:ext cx="1743075" cy="7715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7313"/>
            <a:ext cx="122555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12 Conector recto"/>
          <p:cNvCxnSpPr/>
          <p:nvPr userDrawn="1"/>
        </p:nvCxnSpPr>
        <p:spPr>
          <a:xfrm>
            <a:off x="395288" y="1125538"/>
            <a:ext cx="79930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>
            <a:spLocks noChangeArrowheads="1"/>
          </p:cNvSpPr>
          <p:nvPr userDrawn="1"/>
        </p:nvSpPr>
        <p:spPr bwMode="auto">
          <a:xfrm>
            <a:off x="1584325" y="704850"/>
            <a:ext cx="59753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s-MX" altLang="es-MX" smtClean="0">
                <a:solidFill>
                  <a:srgbClr val="E36D61"/>
                </a:solidFill>
              </a:rPr>
              <a:t>	</a:t>
            </a:r>
            <a:r>
              <a:rPr lang="es-MX" altLang="es-MX" sz="2400" smtClean="0">
                <a:solidFill>
                  <a:srgbClr val="E36D61"/>
                </a:solidFill>
                <a:latin typeface="Garamond" pitchFamily="18" charset="0"/>
              </a:rPr>
              <a:t>Escuela Superior de Tlahuelilpan</a:t>
            </a:r>
            <a:endParaRPr lang="es-MX" altLang="es-MX" sz="2800" smtClean="0">
              <a:solidFill>
                <a:srgbClr val="E36D61"/>
              </a:solidFill>
              <a:latin typeface="Garamond" pitchFamily="18" charset="0"/>
            </a:endParaRPr>
          </a:p>
          <a:p>
            <a:pPr algn="ctr">
              <a:defRPr/>
            </a:pPr>
            <a:r>
              <a:rPr lang="es-MX" altLang="es-MX" smtClean="0">
                <a:solidFill>
                  <a:srgbClr val="E36D61"/>
                </a:solidFill>
                <a:latin typeface="Garamond" pitchFamily="18" charset="0"/>
              </a:rPr>
              <a:t>Área Académica de Ingenierías</a:t>
            </a:r>
          </a:p>
        </p:txBody>
      </p:sp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60613" y="104140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6391275" y="1071563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69374"/>
            <a:ext cx="648072" cy="75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>
                <a:solidFill>
                  <a:srgbClr val="FF000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151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7 Imagen" descr="Imagen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/>
          <p:nvPr userDrawn="1"/>
        </p:nvSpPr>
        <p:spPr>
          <a:xfrm rot="21540000">
            <a:off x="749300" y="941388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s-MX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7" name="Rectangle 12"/>
          <p:cNvSpPr/>
          <p:nvPr/>
        </p:nvSpPr>
        <p:spPr>
          <a:xfrm rot="21540000">
            <a:off x="768350" y="942975"/>
            <a:ext cx="3789363" cy="5721350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s-MX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8" name="Rectangle 28"/>
          <p:cNvSpPr/>
          <p:nvPr/>
        </p:nvSpPr>
        <p:spPr>
          <a:xfrm rot="60000">
            <a:off x="4549775" y="1012825"/>
            <a:ext cx="3789363" cy="572293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s-MX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9" name="Rectangle 29"/>
          <p:cNvSpPr/>
          <p:nvPr/>
        </p:nvSpPr>
        <p:spPr>
          <a:xfrm rot="60000">
            <a:off x="4549775" y="1017588"/>
            <a:ext cx="3789363" cy="5722937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s-MX" smtClean="0">
              <a:solidFill>
                <a:srgbClr val="FFFFFF"/>
              </a:solidFill>
              <a:latin typeface="Franklin Gothic Book" pitchFamily="34" charset="0"/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60613" y="754063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313488" y="849313"/>
            <a:ext cx="5667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086475"/>
            <a:ext cx="1743075" cy="7715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7313"/>
            <a:ext cx="122555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13 Conector recto"/>
          <p:cNvCxnSpPr/>
          <p:nvPr userDrawn="1"/>
        </p:nvCxnSpPr>
        <p:spPr>
          <a:xfrm>
            <a:off x="395288" y="908050"/>
            <a:ext cx="79930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>
            <a:spLocks noChangeArrowheads="1"/>
          </p:cNvSpPr>
          <p:nvPr userDrawn="1"/>
        </p:nvSpPr>
        <p:spPr bwMode="auto">
          <a:xfrm>
            <a:off x="1738313" y="560388"/>
            <a:ext cx="5975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s-MX" altLang="es-MX" sz="2000" smtClean="0">
                <a:solidFill>
                  <a:srgbClr val="E36D61"/>
                </a:solidFill>
                <a:latin typeface="Garamond" pitchFamily="18" charset="0"/>
              </a:rPr>
              <a:t>Escuela Superior de Tlahuelilpan</a:t>
            </a:r>
            <a:endParaRPr lang="es-MX" altLang="es-MX" sz="2800" smtClean="0">
              <a:solidFill>
                <a:srgbClr val="E36D61"/>
              </a:solidFill>
              <a:latin typeface="Garamond" pitchFamily="18" charset="0"/>
            </a:endParaRPr>
          </a:p>
          <a:p>
            <a:pPr algn="ctr">
              <a:defRPr/>
            </a:pPr>
            <a:r>
              <a:rPr lang="es-MX" altLang="es-MX" sz="1600" smtClean="0">
                <a:solidFill>
                  <a:srgbClr val="E36D61"/>
                </a:solidFill>
                <a:latin typeface="Garamond" pitchFamily="18" charset="0"/>
              </a:rPr>
              <a:t>Área </a:t>
            </a:r>
            <a:r>
              <a:rPr lang="es-MX" altLang="es-MX" smtClean="0">
                <a:solidFill>
                  <a:srgbClr val="E36D61"/>
                </a:solidFill>
                <a:latin typeface="Garamond" pitchFamily="18" charset="0"/>
              </a:rPr>
              <a:t>Académica</a:t>
            </a:r>
            <a:r>
              <a:rPr lang="es-MX" altLang="es-MX" sz="1600" smtClean="0">
                <a:solidFill>
                  <a:srgbClr val="E36D61"/>
                </a:solidFill>
                <a:latin typeface="Garamond" pitchFamily="18" charset="0"/>
              </a:rPr>
              <a:t> de Ingenierías</a:t>
            </a:r>
          </a:p>
        </p:txBody>
      </p:sp>
      <p:pic>
        <p:nvPicPr>
          <p:cNvPr id="16" name="Picture 13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648072" cy="75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>
                <a:solidFill>
                  <a:schemeClr val="accent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7688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4 Imagen" descr="Imagen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n-US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544A853C-3165-47C9-95CB-782D3F15AE9C}" type="datetimeFigureOut">
              <a:rPr lang="es-MX" altLang="es-MX"/>
              <a:pPr>
                <a:defRPr/>
              </a:pPr>
              <a:t>05/09/2016</a:t>
            </a:fld>
            <a:endParaRPr lang="es-MX" alt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s-MX" alt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E4DA6CDB-1010-4FBF-9A41-8B1248C804D8}" type="slidenum">
              <a:rPr lang="es-MX" altLang="es-MX"/>
              <a:pPr>
                <a:defRPr/>
              </a:pPr>
              <a:t>‹Nº›</a:t>
            </a:fld>
            <a:endParaRPr lang="es-MX" alt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86475"/>
            <a:ext cx="1743075" cy="7715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</p:pic>
      <p:sp>
        <p:nvSpPr>
          <p:cNvPr id="4" name="3 CuadroTexto"/>
          <p:cNvSpPr txBox="1"/>
          <p:nvPr/>
        </p:nvSpPr>
        <p:spPr>
          <a:xfrm rot="18483052">
            <a:off x="5606344" y="4747962"/>
            <a:ext cx="46875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Material Didáctico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7313"/>
            <a:ext cx="1225550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395288" y="1125538"/>
            <a:ext cx="799306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8 CuadroTexto"/>
          <p:cNvSpPr txBox="1">
            <a:spLocks noChangeArrowheads="1"/>
          </p:cNvSpPr>
          <p:nvPr/>
        </p:nvSpPr>
        <p:spPr bwMode="auto">
          <a:xfrm>
            <a:off x="1061455" y="2127250"/>
            <a:ext cx="666072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MX" altLang="es-MX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TEMA: </a:t>
            </a:r>
            <a:r>
              <a:rPr lang="es-MX" altLang="es-MX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PRECALCULO</a:t>
            </a:r>
          </a:p>
          <a:p>
            <a:endParaRPr lang="es-MX" altLang="es-MX" sz="20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altLang="es-MX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PROFESOR</a:t>
            </a:r>
            <a:r>
              <a:rPr lang="es-MX" altLang="es-MX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MX" b="1" dirty="0" smtClean="0">
                <a:solidFill>
                  <a:schemeClr val="accent2">
                    <a:lumMod val="50000"/>
                  </a:schemeClr>
                </a:solidFill>
              </a:rPr>
              <a:t>ING.MARIANO  HERNANDEZ  SERRANO</a:t>
            </a:r>
            <a:endParaRPr lang="es-MX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s-MX" altLang="es-MX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MX" altLang="es-MX" sz="20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altLang="es-MX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PERIODO: </a:t>
            </a:r>
            <a:r>
              <a:rPr lang="es-MX" altLang="es-MX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ENERO- JUNIO 2016</a:t>
            </a:r>
          </a:p>
          <a:p>
            <a:endParaRPr lang="es-MX" altLang="es-MX" sz="20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altLang="es-MX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PROGRAMA ACADÉMICO: </a:t>
            </a:r>
            <a:r>
              <a:rPr lang="es-MX" altLang="es-MX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INGENIERÍA DE SOTFWARE</a:t>
            </a:r>
            <a:endParaRPr lang="es-MX" altLang="es-MX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79712" y="1988840"/>
            <a:ext cx="56705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dirty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PRECURSORES </a:t>
            </a:r>
            <a:r>
              <a:rPr lang="es-ES_tradnl" sz="2400" b="1" dirty="0" smtClean="0">
                <a:solidFill>
                  <a:sysClr val="windowText" lastClr="000000"/>
                </a:solidFill>
                <a:latin typeface="Constantia" panose="02030602050306030303" pitchFamily="18" charset="0"/>
              </a:rPr>
              <a:t>DEL PRECALCULO</a:t>
            </a:r>
            <a:endParaRPr lang="es-MX" sz="2400" b="1" dirty="0">
              <a:solidFill>
                <a:sysClr val="windowText" lastClr="00000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051266293"/>
              </p:ext>
            </p:extLst>
          </p:nvPr>
        </p:nvGraphicFramePr>
        <p:xfrm>
          <a:off x="813261" y="2371748"/>
          <a:ext cx="6517352" cy="3967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para rene descartes aportaciones al calcul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45" y="2564904"/>
            <a:ext cx="2299993" cy="1438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5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810395778"/>
              </p:ext>
            </p:extLst>
          </p:nvPr>
        </p:nvGraphicFramePr>
        <p:xfrm>
          <a:off x="1259632" y="2276872"/>
          <a:ext cx="6517352" cy="3967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45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40956469"/>
              </p:ext>
            </p:extLst>
          </p:nvPr>
        </p:nvGraphicFramePr>
        <p:xfrm>
          <a:off x="755576" y="2276872"/>
          <a:ext cx="6894686" cy="406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Resultado de imagen para gottfried leibni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88840"/>
            <a:ext cx="2008187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092523667"/>
              </p:ext>
            </p:extLst>
          </p:nvPr>
        </p:nvGraphicFramePr>
        <p:xfrm>
          <a:off x="1187624" y="1700808"/>
          <a:ext cx="669674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164822935"/>
              </p:ext>
            </p:extLst>
          </p:nvPr>
        </p:nvGraphicFramePr>
        <p:xfrm>
          <a:off x="968348" y="1556792"/>
          <a:ext cx="69847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Resultado de imagen para joseph louis lagran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0848"/>
            <a:ext cx="1995114" cy="1420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328061276"/>
              </p:ext>
            </p:extLst>
          </p:nvPr>
        </p:nvGraphicFramePr>
        <p:xfrm>
          <a:off x="1187624" y="1628800"/>
          <a:ext cx="69847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11560" y="213285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b="1" u="sng" dirty="0"/>
              <a:t>ARITMETICA</a:t>
            </a:r>
            <a:r>
              <a:rPr lang="es-MX" b="1" u="sng" dirty="0"/>
              <a:t>   </a:t>
            </a:r>
            <a:endParaRPr lang="es-MX" dirty="0"/>
          </a:p>
          <a:p>
            <a:r>
              <a:rPr lang="es-MX" b="1" dirty="0"/>
              <a:t> 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899592" y="2852936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La aritmética es el proceso de realizar ciertas operaciones con números o variables. Existen seis operaciones aritméticas cerradas: adición, sustracción, multiplicación, división, potencias y raíces</a:t>
            </a:r>
            <a:r>
              <a:rPr lang="es-MX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24672" y="2132856"/>
            <a:ext cx="799306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 u="sng" dirty="0"/>
              <a:t>NUMEROS</a:t>
            </a:r>
            <a:endParaRPr lang="es-MX" sz="2400" b="1" u="sng" dirty="0">
              <a:solidFill>
                <a:schemeClr val="bg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22531" name="3 Rectángulo"/>
          <p:cNvSpPr>
            <a:spLocks noChangeArrowheads="1"/>
          </p:cNvSpPr>
          <p:nvPr/>
        </p:nvSpPr>
        <p:spPr bwMode="auto">
          <a:xfrm>
            <a:off x="536688" y="2924944"/>
            <a:ext cx="777716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s-MX" sz="2000" dirty="0"/>
              <a:t>La noción de </a:t>
            </a:r>
            <a:r>
              <a:rPr lang="es-MX" sz="2000" b="1" dirty="0"/>
              <a:t>número</a:t>
            </a:r>
            <a:r>
              <a:rPr lang="es-MX" sz="2000" dirty="0"/>
              <a:t> es una de las más fundamentales en matemáticas. Su origen se remonta a la antigüedad y a través de los siglos ha pasado por un proceso de extensión y de generalización de los números reales.</a:t>
            </a:r>
          </a:p>
          <a:p>
            <a:r>
              <a:rPr lang="es-MX" sz="2400" dirty="0"/>
              <a:t> </a:t>
            </a:r>
          </a:p>
          <a:p>
            <a:pPr>
              <a:lnSpc>
                <a:spcPct val="150000"/>
              </a:lnSpc>
            </a:pPr>
            <a:endParaRPr lang="es-MX" alt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9359" y="1611313"/>
            <a:ext cx="371657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 </a:t>
            </a:r>
            <a:endParaRPr lang="es-MX" sz="2000" b="1" dirty="0"/>
          </a:p>
          <a:p>
            <a:r>
              <a:rPr lang="es-MX" sz="2000" b="1" u="sng" dirty="0" smtClean="0"/>
              <a:t>CLASIFICACION</a:t>
            </a:r>
            <a:r>
              <a:rPr lang="es-MX" sz="2000" b="1" dirty="0" smtClean="0"/>
              <a:t>:</a:t>
            </a:r>
            <a:endParaRPr lang="es-MX" sz="2000" b="1" dirty="0"/>
          </a:p>
          <a:p>
            <a:pPr algn="just">
              <a:defRPr/>
            </a:pPr>
            <a:r>
              <a:rPr lang="es-ES_tradn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anose="02030602050306030303" pitchFamily="18" charset="0"/>
                <a:cs typeface="+mn-cs"/>
              </a:rPr>
              <a:t> </a:t>
            </a:r>
            <a:endParaRPr lang="es-MX" sz="2400" dirty="0">
              <a:solidFill>
                <a:schemeClr val="tx1">
                  <a:lumMod val="85000"/>
                  <a:lumOff val="15000"/>
                </a:schemeClr>
              </a:solidFill>
              <a:latin typeface="Constantia" panose="02030602050306030303" pitchFamily="18" charset="0"/>
              <a:cs typeface="+mn-cs"/>
            </a:endParaRPr>
          </a:p>
        </p:txBody>
      </p:sp>
      <p:pic>
        <p:nvPicPr>
          <p:cNvPr id="3" name="2 Imagen" descr="Descripción: &#10;    \mathbb{C} \mbox{    Complejos}&#10;    \begin{cases} &#10;        \mathbb{R} &amp; \mbox{Reales}&#10;        \begin{cases}&#10;            \mathbb{Q} &amp; \mbox{Racionales }&#10;                \begin{cases}&#10;                    \mathbb{Z} &amp; \mbox{Enteros}&#10;                    \begin{cases}&#10;                        \mathbb{N} &amp; \mbox{Naturales}&#10;                           \begin{cases}&#10;                               &amp; \mbox{1} \\&#10;                               &amp; \mbox{Primos}\\&#10;                               &amp; \mbox{Compuestos}&#10;                           \end{cases}\\&#10;                        0  &amp; \mbox {Cero}  \\&#10;                           &amp; \mbox{Enteros negativos}&#10;                    \end{cases}\\&#10;                             &amp; \mbox { }  \\   &#10;                            &amp; \mbox{Fraccionarios}&#10;                            \begin{cases}&#10;                               &amp; \mbox{Fracciones propias}\\&#10;                               &amp; \mbox{Fracciones impropias}&#10;                           \end{cases}\\&#10;                             &amp; \mbox { }  \\   &#10;                \end{cases}\\&#10;                       &amp; \mbox { }  \\  &#10;                       &amp; \mbox{Irracionales}&#10;                           \begin{cases}&#10;                               &amp; \mbox{Algebraicos irracionales}\\&#10;                               &amp; \mbox{Trascendentes}&#10;                           \end{cases}\\&#10;&#10;        \end{cases}\\&#10;                                     &amp; \mbox { }  \\   &#10;              &amp; \mbox{Imaginarios}&#10;    \end{cases}&#10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6552728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916832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/>
              <a:t>Numero complejo (C):</a:t>
            </a:r>
            <a:r>
              <a:rPr lang="es-MX" sz="2000" dirty="0"/>
              <a:t> Es una expresión de la forma </a:t>
            </a:r>
            <a:r>
              <a:rPr lang="es-MX" sz="2000" dirty="0" err="1"/>
              <a:t>binómica</a:t>
            </a:r>
            <a:r>
              <a:rPr lang="es-MX" sz="2000" dirty="0"/>
              <a:t> </a:t>
            </a:r>
            <a:r>
              <a:rPr lang="es-MX" sz="2000" b="1" dirty="0"/>
              <a:t>a + b</a:t>
            </a:r>
            <a:r>
              <a:rPr lang="es-MX" sz="2000" b="1" baseline="-25000" dirty="0"/>
              <a:t>i</a:t>
            </a:r>
            <a:r>
              <a:rPr lang="es-MX" sz="2000" dirty="0"/>
              <a:t>en donde </a:t>
            </a:r>
            <a:r>
              <a:rPr lang="es-MX" sz="2000" b="1" dirty="0"/>
              <a:t>a </a:t>
            </a:r>
            <a:r>
              <a:rPr lang="es-MX" sz="2000" dirty="0"/>
              <a:t>y</a:t>
            </a:r>
            <a:r>
              <a:rPr lang="es-MX" sz="2000" b="1" dirty="0"/>
              <a:t> b </a:t>
            </a:r>
            <a:r>
              <a:rPr lang="es-MX" sz="2000" dirty="0"/>
              <a:t>son números reales, siendo </a:t>
            </a:r>
            <a:r>
              <a:rPr lang="es-MX" sz="2000" b="1" dirty="0"/>
              <a:t>b</a:t>
            </a:r>
            <a:r>
              <a:rPr lang="es-MX" sz="2000" dirty="0"/>
              <a:t> el coeficiente de la parte imaginaria </a:t>
            </a:r>
            <a:r>
              <a:rPr lang="es-MX" sz="2000" b="1" dirty="0"/>
              <a:t>( i )</a:t>
            </a:r>
            <a:r>
              <a:rPr lang="es-MX" sz="2000" dirty="0"/>
              <a:t>,se clasifican en real complejo</a:t>
            </a:r>
          </a:p>
          <a:p>
            <a:pPr algn="just"/>
            <a:r>
              <a:rPr lang="es-MX" sz="2000" dirty="0"/>
              <a:t> </a:t>
            </a:r>
            <a:endParaRPr lang="es-MX" sz="2000" dirty="0" smtClean="0"/>
          </a:p>
          <a:p>
            <a:pPr algn="just"/>
            <a:r>
              <a:rPr lang="es-MX" sz="2000" dirty="0" smtClean="0"/>
              <a:t>Rectangular </a:t>
            </a:r>
            <a:r>
              <a:rPr lang="es-MX" sz="2000" dirty="0"/>
              <a:t>y complejo polar por ejemplo un numero complejo  puede ser  </a:t>
            </a:r>
            <a:r>
              <a:rPr lang="es-MX" sz="2000" b="1" dirty="0"/>
              <a:t>6 + 3</a:t>
            </a:r>
            <a:r>
              <a:rPr lang="es-MX" sz="2000" b="1" baseline="-25000" dirty="0"/>
              <a:t>i. </a:t>
            </a:r>
            <a:r>
              <a:rPr lang="es-MX" sz="2000" dirty="0"/>
              <a:t>Los números complejos constituyen una extensión de los números reales, los empezó a utilizar </a:t>
            </a:r>
            <a:r>
              <a:rPr lang="es-MX" sz="2000" dirty="0" err="1"/>
              <a:t>Girolamo</a:t>
            </a:r>
            <a:r>
              <a:rPr lang="es-MX" sz="2000" dirty="0"/>
              <a:t> </a:t>
            </a:r>
            <a:r>
              <a:rPr lang="es-MX" sz="2000" dirty="0" err="1"/>
              <a:t>Cardano</a:t>
            </a:r>
            <a:r>
              <a:rPr lang="es-MX" sz="2000" dirty="0"/>
              <a:t>, se les considera también como un par de números reales ordenado.</a:t>
            </a:r>
          </a:p>
        </p:txBody>
      </p:sp>
    </p:spTree>
    <p:extLst>
      <p:ext uri="{BB962C8B-B14F-4D97-AF65-F5344CB8AC3E}">
        <p14:creationId xmlns:p14="http://schemas.microsoft.com/office/powerpoint/2010/main" val="309092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CuadroTexto"/>
          <p:cNvSpPr txBox="1">
            <a:spLocks noChangeArrowheads="1"/>
          </p:cNvSpPr>
          <p:nvPr/>
        </p:nvSpPr>
        <p:spPr bwMode="auto">
          <a:xfrm>
            <a:off x="683569" y="2133600"/>
            <a:ext cx="784887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MX" altLang="es-MX" b="1" dirty="0" smtClean="0">
                <a:solidFill>
                  <a:srgbClr val="C00000"/>
                </a:solidFill>
              </a:rPr>
              <a:t>Tema:</a:t>
            </a:r>
            <a:r>
              <a:rPr lang="es-MX" altLang="es-MX" b="1" dirty="0"/>
              <a:t> </a:t>
            </a:r>
            <a:r>
              <a:rPr lang="es-MX" altLang="es-MX" b="1" dirty="0" smtClean="0"/>
              <a:t>PRECALCULO</a:t>
            </a:r>
            <a:endParaRPr lang="es-MX" altLang="es-MX" b="1" dirty="0">
              <a:solidFill>
                <a:srgbClr val="C00000"/>
              </a:solidFill>
            </a:endParaRPr>
          </a:p>
          <a:p>
            <a:r>
              <a:rPr lang="en-US" altLang="es-MX" b="1" dirty="0" smtClean="0">
                <a:solidFill>
                  <a:srgbClr val="C00000"/>
                </a:solidFill>
              </a:rPr>
              <a:t>Abstract: </a:t>
            </a:r>
          </a:p>
          <a:p>
            <a:r>
              <a:rPr lang="en-US" dirty="0" err="1" smtClean="0"/>
              <a:t>Precalculation</a:t>
            </a:r>
            <a:r>
              <a:rPr lang="en-US" dirty="0" smtClean="0"/>
              <a:t> covers a variety of math problems from algebra to trigonometry, regularly associated with the use of functions or graphing algebraic equations , linear inequalities , logarithms and exponentials</a:t>
            </a:r>
            <a:endParaRPr lang="en-US" altLang="es-MX" b="1" dirty="0" smtClean="0">
              <a:solidFill>
                <a:srgbClr val="C00000"/>
              </a:solidFill>
            </a:endParaRPr>
          </a:p>
          <a:p>
            <a:r>
              <a:rPr lang="en-US" altLang="es-MX" b="1" dirty="0" smtClean="0">
                <a:solidFill>
                  <a:srgbClr val="C00000"/>
                </a:solidFill>
              </a:rPr>
              <a:t>Keywords: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Precalculus</a:t>
            </a:r>
            <a:r>
              <a:rPr lang="en-US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Graphic Representation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Algebraic equations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Logarithms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Linear inequalities</a:t>
            </a:r>
          </a:p>
          <a:p>
            <a:endParaRPr lang="es-MX" altLang="es-MX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2060848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 </a:t>
            </a:r>
          </a:p>
          <a:p>
            <a:pPr algn="just"/>
            <a:r>
              <a:rPr lang="es-MX" sz="2000" dirty="0"/>
              <a:t>Los </a:t>
            </a:r>
            <a:r>
              <a:rPr lang="es-MX" sz="2000" b="1" dirty="0"/>
              <a:t>números Reales(R)</a:t>
            </a:r>
            <a:r>
              <a:rPr lang="es-MX" sz="2000" dirty="0"/>
              <a:t> son todos aquellos que se representan en la recta numérica</a:t>
            </a:r>
          </a:p>
          <a:p>
            <a:r>
              <a:rPr lang="es-MX" dirty="0"/>
              <a:t> </a:t>
            </a:r>
          </a:p>
        </p:txBody>
      </p:sp>
      <p:cxnSp>
        <p:nvCxnSpPr>
          <p:cNvPr id="3" name="AutoShape 27"/>
          <p:cNvCxnSpPr>
            <a:cxnSpLocks noChangeShapeType="1"/>
          </p:cNvCxnSpPr>
          <p:nvPr/>
        </p:nvCxnSpPr>
        <p:spPr bwMode="auto">
          <a:xfrm>
            <a:off x="1115616" y="4354218"/>
            <a:ext cx="6552728" cy="1088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31"/>
          <p:cNvCxnSpPr>
            <a:cxnSpLocks noChangeShapeType="1"/>
          </p:cNvCxnSpPr>
          <p:nvPr/>
        </p:nvCxnSpPr>
        <p:spPr bwMode="auto">
          <a:xfrm>
            <a:off x="1907704" y="4354218"/>
            <a:ext cx="0" cy="23685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28"/>
          <p:cNvCxnSpPr>
            <a:cxnSpLocks noChangeShapeType="1"/>
          </p:cNvCxnSpPr>
          <p:nvPr/>
        </p:nvCxnSpPr>
        <p:spPr bwMode="auto">
          <a:xfrm flipV="1">
            <a:off x="3419872" y="4159364"/>
            <a:ext cx="9525" cy="2057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28"/>
          <p:cNvCxnSpPr>
            <a:cxnSpLocks noChangeShapeType="1"/>
          </p:cNvCxnSpPr>
          <p:nvPr/>
        </p:nvCxnSpPr>
        <p:spPr bwMode="auto">
          <a:xfrm flipV="1">
            <a:off x="4860032" y="4159364"/>
            <a:ext cx="9525" cy="2057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30"/>
          <p:cNvCxnSpPr>
            <a:cxnSpLocks noChangeShapeType="1"/>
          </p:cNvCxnSpPr>
          <p:nvPr/>
        </p:nvCxnSpPr>
        <p:spPr bwMode="auto">
          <a:xfrm flipV="1">
            <a:off x="6012160" y="4159364"/>
            <a:ext cx="9525" cy="20574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32"/>
          <p:cNvCxnSpPr>
            <a:cxnSpLocks noChangeShapeType="1"/>
          </p:cNvCxnSpPr>
          <p:nvPr/>
        </p:nvCxnSpPr>
        <p:spPr bwMode="auto">
          <a:xfrm>
            <a:off x="6444208" y="4359661"/>
            <a:ext cx="0" cy="23685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9 Rectángulo"/>
          <p:cNvSpPr/>
          <p:nvPr/>
        </p:nvSpPr>
        <p:spPr>
          <a:xfrm>
            <a:off x="3078825" y="3779748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√</a:t>
            </a:r>
            <a:r>
              <a:rPr lang="es-MX" dirty="0"/>
              <a:t>-</a:t>
            </a:r>
            <a:r>
              <a:rPr lang="es-MX" b="1" dirty="0"/>
              <a:t>2 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4499992" y="3630508"/>
                <a:ext cx="1745991" cy="495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b="1" dirty="0" smtClean="0"/>
                  <a:t>  0.5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s-MX" dirty="0"/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630508"/>
                <a:ext cx="1745991" cy="495200"/>
              </a:xfrm>
              <a:prstGeom prst="rect">
                <a:avLst/>
              </a:prstGeom>
              <a:blipFill rotWithShape="1">
                <a:blip r:embed="rId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Rectángulo"/>
              <p:cNvSpPr/>
              <p:nvPr/>
            </p:nvSpPr>
            <p:spPr>
              <a:xfrm>
                <a:off x="1223628" y="4359661"/>
                <a:ext cx="6552728" cy="1322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MX" dirty="0" smtClean="0"/>
                  <a:t>  </a:t>
                </a:r>
                <a:r>
                  <a:rPr lang="es-MX" dirty="0"/>
                  <a:t>-</a:t>
                </a:r>
                <a:r>
                  <a:rPr lang="es-MX" dirty="0" smtClean="0"/>
                  <a:t>5  -4  -3  </a:t>
                </a:r>
                <a:r>
                  <a:rPr lang="es-MX" dirty="0"/>
                  <a:t>-</a:t>
                </a:r>
                <a:r>
                  <a:rPr lang="es-MX" dirty="0" smtClean="0"/>
                  <a:t>2 </a:t>
                </a:r>
                <a:r>
                  <a:rPr lang="es-MX" dirty="0"/>
                  <a:t>-1   </a:t>
                </a:r>
                <a:r>
                  <a:rPr lang="es-MX" dirty="0" smtClean="0"/>
                  <a:t> 0     1    2  3   4  5</a:t>
                </a:r>
                <a:endParaRPr lang="es-MX" dirty="0"/>
              </a:p>
              <a:p>
                <a:r>
                  <a:rPr lang="es-MX" b="1" dirty="0"/>
                  <a:t>    -</a:t>
                </a:r>
                <a14:m>
                  <m:oMath xmlns:m="http://schemas.openxmlformats.org/officeDocument/2006/math">
                    <m:r>
                      <a:rPr lang="es-MX" b="1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s-MX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1" i="1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s-MX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s-MX" b="1" dirty="0"/>
                  <a:t> </a:t>
                </a:r>
                <a:r>
                  <a:rPr lang="es-MX" b="1" dirty="0" smtClean="0"/>
                  <a:t>				             </a:t>
                </a:r>
                <a:r>
                  <a:rPr lang="en-US" b="1" dirty="0" smtClean="0"/>
                  <a:t>π</a:t>
                </a:r>
                <a:r>
                  <a:rPr lang="es-MX" b="1" dirty="0" smtClean="0"/>
                  <a:t>                                                       					</a:t>
                </a:r>
                <a:endParaRPr lang="es-MX" dirty="0"/>
              </a:p>
              <a:p>
                <a:r>
                  <a:rPr lang="es-MX" b="1" dirty="0"/>
                  <a:t> </a:t>
                </a:r>
                <a:endParaRPr lang="es-MX" dirty="0"/>
              </a:p>
            </p:txBody>
          </p:sp>
        </mc:Choice>
        <mc:Fallback xmlns="">
          <p:sp>
            <p:nvSpPr>
              <p:cNvPr id="12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28" y="4359661"/>
                <a:ext cx="6552728" cy="1322093"/>
              </a:xfrm>
              <a:prstGeom prst="rect">
                <a:avLst/>
              </a:prstGeom>
              <a:blipFill rotWithShape="1">
                <a:blip r:embed="rId3"/>
                <a:stretch>
                  <a:fillRect t="-230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0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988840"/>
            <a:ext cx="799288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Se llama </a:t>
            </a:r>
            <a:r>
              <a:rPr lang="es-MX" sz="2000" b="1" dirty="0"/>
              <a:t>numero racional (Q)</a:t>
            </a:r>
            <a:r>
              <a:rPr lang="es-MX" sz="2000" dirty="0"/>
              <a:t> a todo número  que puede representarse  como el cociente de dos enteros con denominador distinto de cero (una fracción común).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2000" dirty="0"/>
              <a:t>Ejemplo: 4/5,  - 3/2, -2, √4, </a:t>
            </a:r>
            <a:r>
              <a:rPr lang="es-MX" sz="2000" baseline="30000" dirty="0"/>
              <a:t>3</a:t>
            </a:r>
            <a:r>
              <a:rPr lang="es-MX" sz="2000" dirty="0"/>
              <a:t>√8, es decir podemos definir a un número racional como un decimal finito o infinito periódico por ejemplo:</a:t>
            </a:r>
          </a:p>
          <a:p>
            <a:pPr algn="just"/>
            <a:r>
              <a:rPr lang="es-MX" sz="2000" dirty="0"/>
              <a:t>3/4 = 0.75,  </a:t>
            </a:r>
            <a:r>
              <a:rPr lang="es-MX" sz="2000" dirty="0" smtClean="0"/>
              <a:t>           1/3 </a:t>
            </a:r>
            <a:r>
              <a:rPr lang="es-MX" sz="2000" dirty="0"/>
              <a:t>= 0.33333……, </a:t>
            </a:r>
            <a:endParaRPr lang="es-MX" sz="2000" dirty="0" smtClean="0"/>
          </a:p>
          <a:p>
            <a:pPr algn="just"/>
            <a:r>
              <a:rPr lang="es-MX" sz="2000" dirty="0" smtClean="0"/>
              <a:t>2/3=0.66666……                      </a:t>
            </a:r>
          </a:p>
          <a:p>
            <a:pPr algn="just"/>
            <a:r>
              <a:rPr lang="es-MX" sz="2000" dirty="0" smtClean="0"/>
              <a:t>9/7= 1.285714285714285714………,</a:t>
            </a:r>
          </a:p>
          <a:p>
            <a:pPr algn="just"/>
            <a:r>
              <a:rPr lang="es-MX" sz="2000" dirty="0" smtClean="0"/>
              <a:t>1/2= 0.5</a:t>
            </a:r>
          </a:p>
          <a:p>
            <a:r>
              <a:rPr lang="es-MX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34605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2276872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Los </a:t>
            </a:r>
            <a:r>
              <a:rPr lang="es-MX" sz="2000" b="1" dirty="0"/>
              <a:t>números irracionales (Q</a:t>
            </a:r>
            <a:r>
              <a:rPr lang="es-MX" sz="2000" b="1" baseline="30000" dirty="0"/>
              <a:t>I</a:t>
            </a:r>
            <a:r>
              <a:rPr lang="es-MX" sz="2000" b="1" dirty="0"/>
              <a:t>)</a:t>
            </a:r>
            <a:r>
              <a:rPr lang="es-MX" sz="2000" dirty="0"/>
              <a:t> son todos aquellos que su parte decimal se conforma de una serie infinita de dígitos, pero no existe periodo y por lo general son el resultado de raíces no </a:t>
            </a:r>
            <a:r>
              <a:rPr lang="es-MX" sz="2000" dirty="0" smtClean="0"/>
              <a:t>exactas</a:t>
            </a:r>
          </a:p>
          <a:p>
            <a:pPr algn="just"/>
            <a:r>
              <a:rPr lang="es-MX" sz="2000" dirty="0" smtClean="0"/>
              <a:t> Ejemplo</a:t>
            </a:r>
            <a:r>
              <a:rPr lang="es-MX" sz="2000" dirty="0"/>
              <a:t>: </a:t>
            </a:r>
            <a:endParaRPr lang="es-MX" sz="2000" dirty="0" smtClean="0"/>
          </a:p>
          <a:p>
            <a:pPr algn="just"/>
            <a:endParaRPr lang="es-MX" sz="2000" dirty="0" smtClean="0"/>
          </a:p>
          <a:p>
            <a:pPr lvl="1" algn="just"/>
            <a:r>
              <a:rPr lang="es-MX" sz="2000" b="1" dirty="0" smtClean="0"/>
              <a:t>√</a:t>
            </a:r>
            <a:r>
              <a:rPr lang="es-MX" sz="2000" b="1" dirty="0"/>
              <a:t>2 = </a:t>
            </a:r>
            <a:r>
              <a:rPr lang="es-MX" sz="2000" dirty="0"/>
              <a:t>1.414213562</a:t>
            </a:r>
            <a:r>
              <a:rPr lang="es-MX" sz="2000" dirty="0" smtClean="0"/>
              <a:t>…, </a:t>
            </a:r>
          </a:p>
          <a:p>
            <a:pPr lvl="1" algn="just"/>
            <a:r>
              <a:rPr lang="es-MX" sz="2000" b="1" dirty="0" smtClean="0"/>
              <a:t>√</a:t>
            </a:r>
            <a:r>
              <a:rPr lang="es-MX" sz="2000" b="1" dirty="0"/>
              <a:t>3 / 4 =</a:t>
            </a:r>
            <a:r>
              <a:rPr lang="es-MX" sz="2000" dirty="0"/>
              <a:t> 0.433012701……, </a:t>
            </a:r>
            <a:endParaRPr lang="es-MX" sz="2000" dirty="0" smtClean="0"/>
          </a:p>
          <a:p>
            <a:pPr lvl="1" algn="just"/>
            <a:r>
              <a:rPr lang="es-MX" sz="2000" b="1" dirty="0"/>
              <a:t>Pi (π</a:t>
            </a:r>
            <a:r>
              <a:rPr lang="es-MX" sz="2000" b="1" dirty="0" smtClean="0"/>
              <a:t>)=</a:t>
            </a:r>
            <a:r>
              <a:rPr lang="es-MX" sz="2000" dirty="0"/>
              <a:t> 3.141592653589793….., </a:t>
            </a:r>
            <a:endParaRPr lang="es-MX" sz="2000" dirty="0" smtClean="0"/>
          </a:p>
          <a:p>
            <a:pPr lvl="1" algn="just"/>
            <a:r>
              <a:rPr lang="es-MX" sz="2000" b="1" dirty="0" smtClean="0"/>
              <a:t>e=</a:t>
            </a:r>
            <a:r>
              <a:rPr lang="es-MX" sz="2000" dirty="0" smtClean="0"/>
              <a:t> </a:t>
            </a:r>
            <a:r>
              <a:rPr lang="es-MX" sz="2000" dirty="0"/>
              <a:t>2.718281828459…….</a:t>
            </a:r>
          </a:p>
        </p:txBody>
      </p:sp>
    </p:spTree>
    <p:extLst>
      <p:ext uri="{BB962C8B-B14F-4D97-AF65-F5344CB8AC3E}">
        <p14:creationId xmlns:p14="http://schemas.microsoft.com/office/powerpoint/2010/main" val="346811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2132856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/>
              <a:t>Números enteros (Z)</a:t>
            </a:r>
            <a:r>
              <a:rPr lang="es-MX" sz="2000" dirty="0"/>
              <a:t> en la matemática moderna el conjunto de los números enteros abarca todos los enteros tanto negativos como positivos, representados en la recta numérica hasta el infinito en ambos lados es decir  Z = { ………. - 5, - 4, - 3, - 2, - 1, 0, 1 , 2, 3, 4, 5,……….} se pueden subdividir en pares e impares. </a:t>
            </a:r>
          </a:p>
        </p:txBody>
      </p:sp>
    </p:spTree>
    <p:extLst>
      <p:ext uri="{BB962C8B-B14F-4D97-AF65-F5344CB8AC3E}">
        <p14:creationId xmlns:p14="http://schemas.microsoft.com/office/powerpoint/2010/main" val="1644152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01824" y="1916832"/>
            <a:ext cx="74705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/>
              <a:t>Los números naturales (N)</a:t>
            </a:r>
            <a:r>
              <a:rPr lang="es-MX" sz="2000" dirty="0"/>
              <a:t> son aquellos que se utilizan para contar y se pueden obtener al sumar el número 1 la cantidad de veces que se quiera por ejemplo se inicia con 1, 1+1=2, 1+1+1=3, 1+1+1+1=4 y así sucesivamente. Se pueden separar en números primos y números compuestos</a:t>
            </a:r>
            <a:r>
              <a:rPr lang="es-MX" sz="2000" dirty="0" smtClean="0"/>
              <a:t>.</a:t>
            </a:r>
          </a:p>
          <a:p>
            <a:pPr algn="just"/>
            <a:r>
              <a:rPr lang="es-MX" sz="2000" b="1" dirty="0"/>
              <a:t>Números primos</a:t>
            </a:r>
            <a:r>
              <a:rPr lang="es-MX" sz="2000" dirty="0"/>
              <a:t> son aquellos que únicamente son divisibles entre la unidad y entre sí mismos {2, 3, 5, 7, 11, 13, 17, 19, 23 …..}</a:t>
            </a:r>
          </a:p>
          <a:p>
            <a:pPr algn="just"/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037973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683568" y="2268993"/>
                <a:ext cx="7488832" cy="28913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MX" sz="2000" b="1" dirty="0"/>
                  <a:t>Números imaginarios</a:t>
                </a:r>
                <a:r>
                  <a:rPr lang="es-MX" sz="2000" dirty="0"/>
                  <a:t> son aquellos que, de acuerdo a la lógica convencional, no pueden existir, sin embargo pueden ser el resultado de operaciones matemáticas comunes. La forma más común de obtener un numero imaginario- complejo es al extraer la raíz cuadrada de un numero negativo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rad>
                  </m:oMath>
                </a14:m>
                <a:r>
                  <a:rPr lang="es-MX" sz="2000" dirty="0"/>
                  <a:t> = 3i</a:t>
                </a:r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68993"/>
                <a:ext cx="7488832" cy="2891304"/>
              </a:xfrm>
              <a:prstGeom prst="rect">
                <a:avLst/>
              </a:prstGeom>
              <a:blipFill rotWithShape="1">
                <a:blip r:embed="rId2"/>
                <a:stretch>
                  <a:fillRect l="-814" t="-842" r="-814" b="-273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654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2051556"/>
            <a:ext cx="53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TEORIA DE CONJUNTOS: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39552" y="2415073"/>
            <a:ext cx="784887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/>
              <a:t> </a:t>
            </a:r>
            <a:endParaRPr lang="es-MX" sz="2000" dirty="0"/>
          </a:p>
          <a:p>
            <a:pPr algn="just"/>
            <a:r>
              <a:rPr lang="es-MX" sz="2000" b="1" dirty="0"/>
              <a:t>Un conjunto</a:t>
            </a:r>
            <a:r>
              <a:rPr lang="es-MX" sz="2000" dirty="0"/>
              <a:t> es un grupo de elementos u objetos bien definidos y diferenciables entre sí, que se llaman elementos del conjunto.</a:t>
            </a:r>
          </a:p>
          <a:p>
            <a:pPr algn="just"/>
            <a:r>
              <a:rPr lang="es-MX" sz="2000" dirty="0"/>
              <a:t> </a:t>
            </a:r>
          </a:p>
          <a:p>
            <a:pPr algn="just"/>
            <a:r>
              <a:rPr lang="es-MX" sz="2000" dirty="0"/>
              <a:t>Si </a:t>
            </a:r>
            <a:r>
              <a:rPr lang="es-MX" sz="2000" b="1" dirty="0"/>
              <a:t>a </a:t>
            </a:r>
            <a:r>
              <a:rPr lang="es-MX" sz="2000" dirty="0"/>
              <a:t>es un elemento del conjunto </a:t>
            </a:r>
            <a:r>
              <a:rPr lang="es-MX" sz="2000" b="1" dirty="0"/>
              <a:t>A </a:t>
            </a:r>
            <a:r>
              <a:rPr lang="es-MX" sz="2000" dirty="0"/>
              <a:t>se denota con la </a:t>
            </a:r>
            <a:r>
              <a:rPr lang="es-MX" sz="2000" b="1" dirty="0"/>
              <a:t>relación de pertenencia  a ϵ A </a:t>
            </a:r>
            <a:r>
              <a:rPr lang="es-MX" sz="2000" dirty="0"/>
              <a:t>en caso contrario, si </a:t>
            </a:r>
            <a:r>
              <a:rPr lang="es-MX" sz="2000" b="1" dirty="0"/>
              <a:t>a</a:t>
            </a:r>
            <a:r>
              <a:rPr lang="es-MX" sz="2000" dirty="0"/>
              <a:t> no es elemento de </a:t>
            </a:r>
            <a:r>
              <a:rPr lang="es-MX" sz="2000" b="1" dirty="0"/>
              <a:t>A</a:t>
            </a:r>
            <a:r>
              <a:rPr lang="es-MX" sz="2000" dirty="0"/>
              <a:t> se denota </a:t>
            </a:r>
            <a:r>
              <a:rPr lang="es-MX" sz="2000" b="1" dirty="0"/>
              <a:t>a</a:t>
            </a:r>
            <a:r>
              <a:rPr lang="es-MX" sz="2000" dirty="0"/>
              <a:t>  ϵ </a:t>
            </a:r>
            <a:r>
              <a:rPr lang="es-MX" sz="2000" b="1" dirty="0"/>
              <a:t>A.</a:t>
            </a:r>
            <a:endParaRPr lang="es-MX" sz="20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5603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988840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/>
              <a:t>Existen cuatro formas de enunciar a los conjuntos:</a:t>
            </a:r>
          </a:p>
          <a:p>
            <a:pPr algn="just"/>
            <a:r>
              <a:rPr lang="es-MX" sz="2000" dirty="0"/>
              <a:t> </a:t>
            </a:r>
          </a:p>
          <a:p>
            <a:pPr algn="just"/>
            <a:r>
              <a:rPr lang="es-MX" sz="2000" dirty="0"/>
              <a:t>1.- </a:t>
            </a:r>
            <a:r>
              <a:rPr lang="es-MX" sz="2000" b="1" dirty="0"/>
              <a:t>Por extensión o enumeración:</a:t>
            </a:r>
            <a:r>
              <a:rPr lang="es-MX" sz="2000" dirty="0"/>
              <a:t> los elementos son encerrados entre llaves y separados por comas, es decir, el conjunto se describe listando todos sus elementos entre llaves.</a:t>
            </a:r>
          </a:p>
          <a:p>
            <a:pPr algn="just"/>
            <a:r>
              <a:rPr lang="es-MX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98075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55576" y="2345392"/>
            <a:ext cx="777686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2.- </a:t>
            </a:r>
            <a:r>
              <a:rPr lang="es-MX" sz="2000" b="1" dirty="0"/>
              <a:t>Por comprensión:</a:t>
            </a:r>
            <a:r>
              <a:rPr lang="es-MX" sz="2000" dirty="0"/>
              <a:t> los elementos se determinan a través de una condición que se establece entre llaves, en este caso se emplea el símbolo </a:t>
            </a:r>
            <a:r>
              <a:rPr lang="es-MX" sz="2000" b="1" dirty="0"/>
              <a:t>| </a:t>
            </a:r>
            <a:r>
              <a:rPr lang="es-MX" sz="2000" dirty="0"/>
              <a:t>que significa </a:t>
            </a:r>
            <a:r>
              <a:rPr lang="es-MX" sz="2000" b="1" dirty="0"/>
              <a:t>“tal que” </a:t>
            </a:r>
            <a:r>
              <a:rPr lang="es-MX" sz="2000" dirty="0"/>
              <a:t>por ejemplo B = { x I x es un entero positivo menor que 7} es decir B = { 1,2,3,4,5,6 }</a:t>
            </a:r>
          </a:p>
          <a:p>
            <a:r>
              <a:rPr lang="es-MX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89456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493" y="2276872"/>
            <a:ext cx="75608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3.- </a:t>
            </a:r>
            <a:r>
              <a:rPr lang="es-MX" sz="2000" b="1" dirty="0"/>
              <a:t>Diagramas de </a:t>
            </a:r>
            <a:r>
              <a:rPr lang="es-MX" sz="2000" b="1" dirty="0" err="1"/>
              <a:t>venn</a:t>
            </a:r>
            <a:r>
              <a:rPr lang="es-MX" sz="2000" b="1" dirty="0"/>
              <a:t>:</a:t>
            </a:r>
            <a:r>
              <a:rPr lang="es-MX" sz="2000" dirty="0"/>
              <a:t> son regiones cerradas que sirven para visualizar el contenido de un conjunto o las relaciones entre conjuntos.</a:t>
            </a:r>
          </a:p>
          <a:p>
            <a:pPr algn="just"/>
            <a:r>
              <a:rPr lang="es-MX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48349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1722664"/>
            <a:ext cx="631666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Marcador de contenido"/>
          <p:cNvSpPr txBox="1">
            <a:spLocks/>
          </p:cNvSpPr>
          <p:nvPr/>
        </p:nvSpPr>
        <p:spPr>
          <a:xfrm>
            <a:off x="611188" y="2708920"/>
            <a:ext cx="8137525" cy="252095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La matemática como una expresión de la mente humana, refleja la voluntad activa, la razón contemplativa y el deseo de perfección estética. Sus elementos básicos son: lógica e intuición, análisis y construcción, generalidad y particularidad</a:t>
            </a:r>
          </a:p>
        </p:txBody>
      </p:sp>
      <p:pic>
        <p:nvPicPr>
          <p:cNvPr id="6" name="5 Imagen" descr="http://t3.gstatic.com/images?q=tbn:ANd9GcTlmkC6S0axazfrXoXiHCoxb0bo1fh6kr_XansymwYuBo5D81w1H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301" y="5085854"/>
            <a:ext cx="3151669" cy="1613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2204864"/>
            <a:ext cx="74168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/>
          </a:p>
          <a:p>
            <a:pPr algn="just"/>
            <a:r>
              <a:rPr lang="es-MX" sz="2000" dirty="0"/>
              <a:t>4.- </a:t>
            </a:r>
            <a:r>
              <a:rPr lang="es-MX" sz="2000" b="1" dirty="0"/>
              <a:t>Por descripción verbal:</a:t>
            </a:r>
            <a:r>
              <a:rPr lang="es-MX" sz="2000" dirty="0"/>
              <a:t> Es un enunciado que describe la característica que es común para los elementos del conjunto.</a:t>
            </a:r>
          </a:p>
        </p:txBody>
      </p:sp>
    </p:spTree>
    <p:extLst>
      <p:ext uri="{BB962C8B-B14F-4D97-AF65-F5344CB8AC3E}">
        <p14:creationId xmlns:p14="http://schemas.microsoft.com/office/powerpoint/2010/main" val="1176653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772816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Ejemplo </a:t>
            </a:r>
          </a:p>
          <a:p>
            <a:r>
              <a:rPr lang="es-MX" sz="2000" dirty="0"/>
              <a:t> </a:t>
            </a:r>
          </a:p>
          <a:p>
            <a:pPr lvl="1"/>
            <a:r>
              <a:rPr lang="es-MX" sz="2000" dirty="0"/>
              <a:t>Ø conjunto </a:t>
            </a:r>
            <a:r>
              <a:rPr lang="es-MX" sz="2000" dirty="0" err="1"/>
              <a:t>vacio</a:t>
            </a:r>
            <a:r>
              <a:rPr lang="es-MX" sz="2000" dirty="0"/>
              <a:t> que carece de elementos</a:t>
            </a:r>
          </a:p>
          <a:p>
            <a:pPr lvl="1"/>
            <a:r>
              <a:rPr lang="es-MX" sz="2000" dirty="0"/>
              <a:t>N conjunto de los números naturales { 1, 2 ,3, 4, 5, 6, 7, 8 ,9 ,10 ,11, ……..}</a:t>
            </a:r>
          </a:p>
          <a:p>
            <a:pPr lvl="1"/>
            <a:r>
              <a:rPr lang="es-MX" sz="2000" b="1" dirty="0"/>
              <a:t>Z</a:t>
            </a:r>
            <a:r>
              <a:rPr lang="es-MX" sz="2000" dirty="0"/>
              <a:t> conjunto de los números enteros {…………. -3, -2, -1, 0, 1, 2, 3, 4, ……}</a:t>
            </a:r>
          </a:p>
          <a:p>
            <a:pPr lvl="1"/>
            <a:r>
              <a:rPr lang="es-MX" sz="2000" b="1" dirty="0"/>
              <a:t>Q </a:t>
            </a:r>
            <a:r>
              <a:rPr lang="es-MX" sz="2000" dirty="0"/>
              <a:t>conjunto de los números racionales</a:t>
            </a:r>
          </a:p>
          <a:p>
            <a:pPr lvl="1"/>
            <a:r>
              <a:rPr lang="es-MX" sz="2000" b="1" dirty="0"/>
              <a:t>R </a:t>
            </a:r>
            <a:r>
              <a:rPr lang="es-MX" sz="2000" dirty="0"/>
              <a:t>conjunto de los números reales</a:t>
            </a:r>
          </a:p>
          <a:p>
            <a:pPr lvl="1"/>
            <a:r>
              <a:rPr lang="es-MX" sz="2000" b="1" dirty="0"/>
              <a:t>C</a:t>
            </a:r>
            <a:r>
              <a:rPr lang="es-MX" sz="2000" dirty="0"/>
              <a:t> conjunto de los números complejos</a:t>
            </a:r>
          </a:p>
        </p:txBody>
      </p:sp>
    </p:spTree>
    <p:extLst>
      <p:ext uri="{BB962C8B-B14F-4D97-AF65-F5344CB8AC3E}">
        <p14:creationId xmlns:p14="http://schemas.microsoft.com/office/powerpoint/2010/main" val="3484415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23594" y="2132856"/>
            <a:ext cx="79368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/>
              <a:t>OPERACIONES CON CONJUNTOS</a:t>
            </a:r>
            <a:endParaRPr lang="es-MX" sz="2000" dirty="0"/>
          </a:p>
          <a:p>
            <a:pPr algn="just"/>
            <a:r>
              <a:rPr lang="es-MX" sz="2000" b="1" dirty="0"/>
              <a:t> </a:t>
            </a:r>
            <a:endParaRPr lang="es-MX" sz="2000" dirty="0"/>
          </a:p>
          <a:p>
            <a:pPr lvl="0" algn="just"/>
            <a:r>
              <a:rPr lang="es-MX" sz="2000" b="1" dirty="0"/>
              <a:t>La unión</a:t>
            </a:r>
            <a:r>
              <a:rPr lang="es-MX" sz="2000" dirty="0"/>
              <a:t> de los conjuntos </a:t>
            </a:r>
            <a:r>
              <a:rPr lang="es-MX" sz="2000" b="1" dirty="0"/>
              <a:t>A</a:t>
            </a:r>
            <a:r>
              <a:rPr lang="es-MX" sz="2000" dirty="0"/>
              <a:t> y </a:t>
            </a:r>
            <a:r>
              <a:rPr lang="es-MX" sz="2000" b="1" dirty="0"/>
              <a:t>B</a:t>
            </a:r>
            <a:r>
              <a:rPr lang="es-MX" sz="2000" dirty="0"/>
              <a:t> es el conjunto de todos los elementos de </a:t>
            </a:r>
            <a:r>
              <a:rPr lang="es-MX" sz="2000" b="1" dirty="0"/>
              <a:t>A</a:t>
            </a:r>
            <a:r>
              <a:rPr lang="es-MX" sz="2000" dirty="0"/>
              <a:t> con todos los elementos de </a:t>
            </a:r>
            <a:r>
              <a:rPr lang="es-MX" sz="2000" b="1" dirty="0"/>
              <a:t>B</a:t>
            </a:r>
            <a:r>
              <a:rPr lang="es-MX" sz="2000" dirty="0"/>
              <a:t> sin repetir ninguno y se simboliza  </a:t>
            </a:r>
            <a:r>
              <a:rPr lang="es-MX" sz="2000" b="1" dirty="0"/>
              <a:t>A U B</a:t>
            </a:r>
            <a:endParaRPr lang="es-MX" sz="2000" dirty="0"/>
          </a:p>
          <a:p>
            <a:pPr algn="just"/>
            <a:r>
              <a:rPr lang="es-MX" sz="2000" dirty="0"/>
              <a:t>es decir :  A U B = { x I x ϵ A  O x ϵ B }</a:t>
            </a:r>
          </a:p>
        </p:txBody>
      </p:sp>
    </p:spTree>
    <p:extLst>
      <p:ext uri="{BB962C8B-B14F-4D97-AF65-F5344CB8AC3E}">
        <p14:creationId xmlns:p14="http://schemas.microsoft.com/office/powerpoint/2010/main" val="2978061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2196939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Gráficamente</a:t>
            </a:r>
          </a:p>
        </p:txBody>
      </p:sp>
      <p:pic>
        <p:nvPicPr>
          <p:cNvPr id="3" name="2 Imagen" descr="Resultado de imagen para imagen de union de conjunto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2924944"/>
            <a:ext cx="4392488" cy="3090639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8556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2348880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/>
              <a:t>La intersección</a:t>
            </a:r>
            <a:r>
              <a:rPr lang="es-MX" sz="2000" dirty="0"/>
              <a:t> de los conjuntos A y B es el conjunto de los elementos de A que también pertenecen a B y se simboliza  </a:t>
            </a:r>
            <a:r>
              <a:rPr lang="es-MX" sz="2000" b="1" dirty="0"/>
              <a:t>A ∩ B</a:t>
            </a:r>
            <a:r>
              <a:rPr lang="es-MX" sz="2000" dirty="0"/>
              <a:t>  es decir: A ∩ B = { x I x ϵ A  </a:t>
            </a:r>
            <a:r>
              <a:rPr lang="es-MX" sz="2000" b="1" dirty="0"/>
              <a:t>y</a:t>
            </a:r>
            <a:r>
              <a:rPr lang="es-MX" sz="2000" dirty="0"/>
              <a:t>  x ϵ B }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49545" y="3789040"/>
            <a:ext cx="2598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Gráficamente:</a:t>
            </a:r>
          </a:p>
        </p:txBody>
      </p:sp>
      <p:pic>
        <p:nvPicPr>
          <p:cNvPr id="4" name="3 Imagen" descr="Resultado de imagen para imagen de union de conjunto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4365104"/>
            <a:ext cx="3384376" cy="208823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9300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2194992"/>
            <a:ext cx="8351912" cy="34470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Dos conjuntos son 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ajenos o disjuntos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cuando su intersección es el conjunto vacío, es decir que no tienen ningún elemento en común, es decir  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∩ B = 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El complemento del conjunto 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 respecto al conjunto universo 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es el conjunto de todos los elementos que están en U y que no están en A, y se simboliza  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s-MX" sz="2000" b="1" i="0" u="none" strike="noStrike" cap="none" normalizeH="0" baseline="3000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es decir:</a:t>
            </a: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AutoShape 24"/>
          <p:cNvCxnSpPr>
            <a:cxnSpLocks noChangeShapeType="1"/>
          </p:cNvCxnSpPr>
          <p:nvPr/>
        </p:nvCxnSpPr>
        <p:spPr bwMode="auto">
          <a:xfrm flipH="1">
            <a:off x="2459990" y="6334125"/>
            <a:ext cx="85725" cy="123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s-MX" sz="1400" b="0" i="0" u="none" strike="noStrike" cap="none" normalizeH="0" baseline="3000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kumimoji="0" lang="es-MX" sz="1100" b="0" i="0" u="none" strike="noStrike" cap="none" normalizeH="0" baseline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{ x I x </a:t>
            </a: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ϵ</a:t>
            </a:r>
            <a:r>
              <a:rPr kumimoji="0" lang="es-MX" sz="1100" b="0" i="0" u="none" strike="noStrike" cap="none" normalizeH="0" baseline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U y x </a:t>
            </a: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ϵ </a:t>
            </a:r>
            <a:r>
              <a:rPr kumimoji="0" lang="es-MX" sz="1100" b="0" i="0" u="none" strike="noStrike" cap="none" normalizeH="0" baseline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}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598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2060848"/>
            <a:ext cx="2598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dirty="0"/>
              <a:t>Gráficamente:</a:t>
            </a:r>
          </a:p>
        </p:txBody>
      </p:sp>
      <p:pic>
        <p:nvPicPr>
          <p:cNvPr id="3" name="2 Imagen" descr="Resultado de imagen para imagen de union de conjunto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2638424"/>
            <a:ext cx="4176464" cy="287880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709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2106432"/>
            <a:ext cx="7992888" cy="19082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diferencia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los conjuntos A y B en ese orden es el conjunto de los elementos que pertenecen a </a:t>
            </a:r>
            <a:r>
              <a:rPr kumimoji="0" lang="es-MX" sz="2000" b="0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 no pertenecen a B, se simboliza 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– B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es decir:</a:t>
            </a: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AutoShape 25"/>
          <p:cNvCxnSpPr>
            <a:cxnSpLocks noChangeShapeType="1"/>
          </p:cNvCxnSpPr>
          <p:nvPr/>
        </p:nvCxnSpPr>
        <p:spPr bwMode="auto">
          <a:xfrm>
            <a:off x="2698115" y="1460500"/>
            <a:ext cx="0" cy="123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– B = { x I x </a:t>
            </a: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ϵ </a:t>
            </a:r>
            <a:r>
              <a:rPr kumimoji="0" lang="es-MX" sz="1100" b="0" i="0" u="none" strike="noStrike" cap="none" normalizeH="0" baseline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y x </a:t>
            </a:r>
            <a:r>
              <a:rPr kumimoji="0" lang="es-MX" sz="1400" b="0" i="0" u="none" strike="noStrike" cap="none" normalizeH="0" baseline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ϵ</a:t>
            </a:r>
            <a:r>
              <a:rPr kumimoji="0" lang="es-MX" sz="1100" b="0" i="0" u="none" strike="noStrike" cap="none" normalizeH="0" baseline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 }</a:t>
            </a:r>
            <a:endParaRPr kumimoji="0" lang="es-MX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73818" y="3850352"/>
            <a:ext cx="2853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000" dirty="0"/>
              <a:t>Gráficamente</a:t>
            </a:r>
            <a:r>
              <a:rPr lang="es-MX" dirty="0"/>
              <a:t>:</a:t>
            </a:r>
          </a:p>
        </p:txBody>
      </p:sp>
      <p:pic>
        <p:nvPicPr>
          <p:cNvPr id="6" name="5 Imagen" descr="http://matematicasparacomputadora.weebly.com/uploads/1/3/9/6/13968799/9346733_orig.png?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6350" y="4362450"/>
            <a:ext cx="3312368" cy="18669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7398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2204864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 </a:t>
            </a:r>
          </a:p>
          <a:p>
            <a:pPr algn="just"/>
            <a:r>
              <a:rPr lang="es-MX" sz="2000" b="1" dirty="0"/>
              <a:t>Ejemplo:</a:t>
            </a:r>
            <a:r>
              <a:rPr lang="es-MX" sz="2000" dirty="0"/>
              <a:t> sean los conjuntos   A = { 1,2,3 }     B = { 0,3,4 }  U = { 0,1,2,3,4 }</a:t>
            </a:r>
          </a:p>
          <a:p>
            <a:pPr algn="just"/>
            <a:r>
              <a:rPr lang="es-MX" sz="2000" dirty="0"/>
              <a:t> </a:t>
            </a:r>
          </a:p>
          <a:p>
            <a:pPr algn="just"/>
            <a:r>
              <a:rPr lang="es-MX" sz="2000" dirty="0"/>
              <a:t>Realizar las operaciones:</a:t>
            </a:r>
          </a:p>
          <a:p>
            <a:pPr algn="just"/>
            <a:r>
              <a:rPr lang="es-MX" sz="2000" dirty="0"/>
              <a:t> </a:t>
            </a:r>
          </a:p>
          <a:p>
            <a:pPr lvl="0" algn="just"/>
            <a:r>
              <a:rPr lang="es-MX" sz="2000" dirty="0"/>
              <a:t>A U B = { 0,1,2,3,4 } </a:t>
            </a:r>
            <a:r>
              <a:rPr lang="es-MX" sz="2000" dirty="0" smtClean="0"/>
              <a:t>= </a:t>
            </a:r>
            <a:r>
              <a:rPr lang="es-MX" sz="2000" b="1" dirty="0" smtClean="0"/>
              <a:t>U                </a:t>
            </a:r>
          </a:p>
          <a:p>
            <a:pPr lvl="2" algn="just"/>
            <a:r>
              <a:rPr lang="es-MX" sz="2000" dirty="0" smtClean="0"/>
              <a:t>d</a:t>
            </a:r>
            <a:r>
              <a:rPr lang="es-MX" sz="2000" dirty="0"/>
              <a:t>)  A – B = { 1,2 }</a:t>
            </a:r>
          </a:p>
          <a:p>
            <a:pPr lvl="0" algn="just"/>
            <a:r>
              <a:rPr lang="es-MX" sz="2000" dirty="0"/>
              <a:t>A ∩ B = { 3 }             </a:t>
            </a:r>
            <a:r>
              <a:rPr lang="es-MX" sz="2000" dirty="0" smtClean="0"/>
              <a:t>                      </a:t>
            </a:r>
          </a:p>
          <a:p>
            <a:pPr lvl="2" algn="just"/>
            <a:r>
              <a:rPr lang="es-MX" sz="2000" dirty="0" smtClean="0"/>
              <a:t>e</a:t>
            </a:r>
            <a:r>
              <a:rPr lang="es-MX" sz="2000" dirty="0"/>
              <a:t>)  B – A = { 0, 4 }</a:t>
            </a:r>
          </a:p>
          <a:p>
            <a:pPr lvl="0" algn="just"/>
            <a:r>
              <a:rPr lang="es-MX" sz="2000" dirty="0"/>
              <a:t>A</a:t>
            </a:r>
            <a:r>
              <a:rPr lang="es-MX" sz="2000" baseline="30000" dirty="0"/>
              <a:t>c</a:t>
            </a:r>
            <a:r>
              <a:rPr lang="es-MX" sz="2000" dirty="0"/>
              <a:t> = { 0,4}                        </a:t>
            </a:r>
            <a:r>
              <a:rPr lang="es-MX" sz="2000" dirty="0" smtClean="0"/>
              <a:t>              </a:t>
            </a:r>
          </a:p>
          <a:p>
            <a:pPr lvl="2" algn="just"/>
            <a:r>
              <a:rPr lang="es-MX" sz="2000" dirty="0" smtClean="0"/>
              <a:t>f</a:t>
            </a:r>
            <a:r>
              <a:rPr lang="es-MX" sz="2000" dirty="0"/>
              <a:t>)   B</a:t>
            </a:r>
            <a:r>
              <a:rPr lang="es-MX" sz="2000" baseline="30000" dirty="0"/>
              <a:t>C</a:t>
            </a:r>
            <a:r>
              <a:rPr lang="es-MX" sz="2000" dirty="0"/>
              <a:t> =  { 1,2 }</a:t>
            </a:r>
          </a:p>
        </p:txBody>
      </p:sp>
    </p:spTree>
    <p:extLst>
      <p:ext uri="{BB962C8B-B14F-4D97-AF65-F5344CB8AC3E}">
        <p14:creationId xmlns:p14="http://schemas.microsoft.com/office/powerpoint/2010/main" val="37838272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2566645"/>
            <a:ext cx="74168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Sean los conjuntos A={-5,-4,-2}, B={-3,-1,2}, U={5,4,3,2,1,0,1,2,3</a:t>
            </a:r>
          </a:p>
          <a:p>
            <a:r>
              <a:rPr lang="es-MX" dirty="0" smtClean="0"/>
              <a:t> </a:t>
            </a:r>
          </a:p>
          <a:p>
            <a:r>
              <a:rPr lang="es-MX" b="1" dirty="0" smtClean="0"/>
              <a:t>&lt;AUB=</a:t>
            </a:r>
          </a:p>
          <a:p>
            <a:r>
              <a:rPr lang="es-MX" b="1" dirty="0" smtClean="0"/>
              <a:t>A∩B=</a:t>
            </a:r>
          </a:p>
          <a:p>
            <a:r>
              <a:rPr lang="es-MX" b="1" dirty="0" smtClean="0"/>
              <a:t>A</a:t>
            </a:r>
            <a:r>
              <a:rPr lang="es-MX" b="1" baseline="30000" dirty="0" smtClean="0"/>
              <a:t>c=</a:t>
            </a:r>
          </a:p>
          <a:p>
            <a:r>
              <a:rPr lang="es-MX" b="1" dirty="0" smtClean="0"/>
              <a:t>A</a:t>
            </a:r>
            <a:r>
              <a:rPr lang="es-MX" sz="1400" b="1" dirty="0" smtClean="0"/>
              <a:t>\</a:t>
            </a:r>
            <a:r>
              <a:rPr lang="es-MX" b="1" dirty="0"/>
              <a:t> </a:t>
            </a:r>
            <a:r>
              <a:rPr lang="es-MX" b="1" dirty="0" smtClean="0"/>
              <a:t>B=</a:t>
            </a:r>
          </a:p>
          <a:p>
            <a:pPr algn="just"/>
            <a:r>
              <a:rPr lang="es-MX" b="1" dirty="0" smtClean="0"/>
              <a:t>B\</a:t>
            </a:r>
            <a:r>
              <a:rPr lang="es-MX" b="1" dirty="0"/>
              <a:t> </a:t>
            </a:r>
            <a:r>
              <a:rPr lang="es-MX" b="1" dirty="0" smtClean="0"/>
              <a:t>A=</a:t>
            </a:r>
          </a:p>
          <a:p>
            <a:r>
              <a:rPr lang="es-MX" b="1" dirty="0" smtClean="0"/>
              <a:t>B</a:t>
            </a:r>
            <a:r>
              <a:rPr lang="es-MX" b="1" baseline="30000" dirty="0" smtClean="0"/>
              <a:t>C</a:t>
            </a:r>
            <a:r>
              <a:rPr lang="es-MX" b="1" dirty="0" smtClean="0"/>
              <a:t> </a:t>
            </a:r>
            <a:r>
              <a:rPr lang="es-MX" b="1" dirty="0"/>
              <a:t>=</a:t>
            </a:r>
            <a:endParaRPr lang="es-MX" b="1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971600" y="209278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PROBLEMAS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735902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contenido"/>
          <p:cNvSpPr txBox="1">
            <a:spLocks/>
          </p:cNvSpPr>
          <p:nvPr/>
        </p:nvSpPr>
        <p:spPr>
          <a:xfrm>
            <a:off x="541367" y="2132856"/>
            <a:ext cx="8208963" cy="1268413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Aunque diversas tradiciones han destacado aspectos diferentes, es únicamente el juego de estas fuerzas opuestas y la lucha por su síntesis lo que constituye la vida, la utilidad y el supremo valor de la ciencia</a:t>
            </a:r>
            <a:r>
              <a:rPr lang="es-ES_tradn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MX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https://unobispoenmision.files.wordpress.com/2010/10/decis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8" name="Picture 4" descr="http://elsemanario.com/wp-content/uploads/2014/02/plandenegocios-620x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81128"/>
            <a:ext cx="4537348" cy="207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2477793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Sean los conjuntos </a:t>
            </a:r>
          </a:p>
          <a:p>
            <a:pPr lvl="1" algn="just"/>
            <a:r>
              <a:rPr lang="es-MX" dirty="0" smtClean="0"/>
              <a:t>A={</a:t>
            </a:r>
            <a:r>
              <a:rPr lang="es-MX" dirty="0" err="1" smtClean="0"/>
              <a:t>x|x</a:t>
            </a:r>
            <a:r>
              <a:rPr lang="es-MX" dirty="0" smtClean="0"/>
              <a:t> es un entero positivo y x≥10}</a:t>
            </a:r>
          </a:p>
          <a:p>
            <a:pPr lvl="1" algn="just"/>
            <a:r>
              <a:rPr lang="es-MX" dirty="0" smtClean="0"/>
              <a:t>B={</a:t>
            </a:r>
            <a:r>
              <a:rPr lang="es-MX" dirty="0" err="1" smtClean="0"/>
              <a:t>x|x</a:t>
            </a:r>
            <a:r>
              <a:rPr lang="es-MX" dirty="0" smtClean="0"/>
              <a:t> es un entero positivo y x ≤100}</a:t>
            </a:r>
          </a:p>
          <a:p>
            <a:pPr lvl="1"/>
            <a:r>
              <a:rPr lang="es-MX" dirty="0" smtClean="0"/>
              <a:t>U={</a:t>
            </a:r>
            <a:r>
              <a:rPr lang="es-MX" dirty="0" err="1" smtClean="0"/>
              <a:t>x|x</a:t>
            </a:r>
            <a:r>
              <a:rPr lang="es-MX" dirty="0" smtClean="0"/>
              <a:t> es entero positivo}</a:t>
            </a:r>
          </a:p>
          <a:p>
            <a:pPr lvl="2"/>
            <a:endParaRPr lang="es-MX" dirty="0" smtClean="0"/>
          </a:p>
          <a:p>
            <a:pPr lvl="1"/>
            <a:r>
              <a:rPr lang="es-MX" dirty="0" smtClean="0"/>
              <a:t>&lt; AUB=U</a:t>
            </a:r>
          </a:p>
          <a:p>
            <a:pPr lvl="1"/>
            <a:r>
              <a:rPr lang="es-MX" b="1" dirty="0" smtClean="0"/>
              <a:t>A</a:t>
            </a:r>
            <a:r>
              <a:rPr lang="es-MX" b="1" dirty="0"/>
              <a:t> </a:t>
            </a:r>
            <a:r>
              <a:rPr lang="es-MX" b="1" dirty="0" smtClean="0"/>
              <a:t>∩B=</a:t>
            </a:r>
          </a:p>
          <a:p>
            <a:pPr lvl="1" algn="just"/>
            <a:r>
              <a:rPr lang="es-MX" b="1" dirty="0" smtClean="0"/>
              <a:t>A\B=</a:t>
            </a:r>
          </a:p>
          <a:p>
            <a:pPr lvl="1"/>
            <a:r>
              <a:rPr lang="es-MX" b="1" dirty="0" smtClean="0"/>
              <a:t>B\A=</a:t>
            </a:r>
          </a:p>
          <a:p>
            <a:pPr lvl="1"/>
            <a:r>
              <a:rPr lang="es-MX" b="1" dirty="0"/>
              <a:t>A</a:t>
            </a:r>
            <a:r>
              <a:rPr lang="es-MX" b="1" baseline="30000" dirty="0"/>
              <a:t>c=</a:t>
            </a:r>
          </a:p>
          <a:p>
            <a:pPr lvl="1"/>
            <a:r>
              <a:rPr lang="es-MX" b="1" dirty="0" smtClean="0"/>
              <a:t>B</a:t>
            </a:r>
            <a:r>
              <a:rPr lang="es-MX" b="1" baseline="30000" dirty="0" smtClean="0"/>
              <a:t>C=</a:t>
            </a:r>
            <a:endParaRPr lang="es-MX" b="1" dirty="0" smtClean="0"/>
          </a:p>
          <a:p>
            <a:pPr lvl="1"/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971600" y="206084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PROBLEMAS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2653874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2348880"/>
            <a:ext cx="80645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A partir del siglo XVII inicio un gran desarrollo de las técnicas matemáticas y el surgimiento de nuevas ramas de esta ciencia, los protagonistas principales son: A Pierre </a:t>
            </a:r>
            <a:r>
              <a:rPr lang="es-MX" sz="2000" dirty="0" err="1">
                <a:latin typeface="Arial" pitchFamily="34" charset="0"/>
                <a:cs typeface="Arial" pitchFamily="34" charset="0"/>
              </a:rPr>
              <a:t>Fermant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 (1601-1664), abogado francés que dedicó gran parte de su tiempo al estudio de las matemáticas y se le considera como el fundador de la teoría de los números.</a:t>
            </a:r>
          </a:p>
          <a:p>
            <a:pPr algn="just">
              <a:defRPr/>
            </a:pPr>
            <a:r>
              <a:rPr lang="es-ES_tradn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MX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contenido"/>
          <p:cNvSpPr txBox="1">
            <a:spLocks/>
          </p:cNvSpPr>
          <p:nvPr/>
        </p:nvSpPr>
        <p:spPr>
          <a:xfrm>
            <a:off x="323528" y="2132856"/>
            <a:ext cx="8496300" cy="2447925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4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René Descartes (1596-1664), contemporáneo de Fermat, publico en 1639 una obra revolucionaria, la GEOMETRIE, que describía la relación entre la geometría y el álgebra (Geometría Analítica), su innovación consistía en representar los puntos mediante números que daban distancias a líneas rectas; las curvas quedaban representadas mediante ecuaciones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algebraicas</a:t>
            </a:r>
            <a:r>
              <a:rPr lang="es-MX" dirty="0"/>
              <a:t>.</a:t>
            </a: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750" y="1916832"/>
            <a:ext cx="80645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s-MX" sz="2000" b="1" dirty="0"/>
              <a:t>El precalculo</a:t>
            </a:r>
            <a:r>
              <a:rPr lang="es-MX" sz="2000" dirty="0"/>
              <a:t> cubre una variedad de problemas matemáticos, desde el álgebra hasta trigonometría, asociado regularmente con el uso de funciones o la representación gráfica de ecuaciones algebraicas, desigualdades lineales, los logaritmos y </a:t>
            </a:r>
            <a:r>
              <a:rPr lang="es-MX" sz="2000" dirty="0" smtClean="0"/>
              <a:t>los exponenciales.</a:t>
            </a:r>
            <a:endParaRPr lang="es-MX" sz="2400" dirty="0">
              <a:solidFill>
                <a:schemeClr val="tx1">
                  <a:lumMod val="85000"/>
                  <a:lumOff val="15000"/>
                </a:schemeClr>
              </a:solidFill>
              <a:latin typeface="Constantia" panose="02030602050306030303" pitchFamily="18" charset="0"/>
              <a:cs typeface="+mn-cs"/>
            </a:endParaRPr>
          </a:p>
        </p:txBody>
      </p:sp>
      <p:sp>
        <p:nvSpPr>
          <p:cNvPr id="3" name="AutoShape 2" descr="https://www.isotools.org/wp-content/uploads/2015/04/iStock_000042826844_Larg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4" descr="https://www.isotools.org/wp-content/uploads/2015/04/iStock_000042826844_Large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6" descr="https://www.isotools.org/wp-content/uploads/2015/04/iStock_000042826844_Large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" name="6 Imagen" descr="matematicas : profesor de sexo masculino escrito diversos matemáticas de secundaria y la fórmula de la ciencia en la pizarr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4293096"/>
            <a:ext cx="5400600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6216" y="2046327"/>
            <a:ext cx="8066087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s-MX" sz="2000" dirty="0"/>
              <a:t>E</a:t>
            </a:r>
            <a:r>
              <a:rPr lang="es-MX" sz="2000" dirty="0" smtClean="0"/>
              <a:t>s </a:t>
            </a:r>
            <a:r>
              <a:rPr lang="es-MX" sz="2000" dirty="0"/>
              <a:t>ampliamente utilizado en el área de ingeniería y la ciencia, al igual que en los negocios, en el estudio de la economía, particularmente en el uso de los modelos económicos como el modelo de entrada-salida que analiza las tendencias de oferta y demanda.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437112"/>
            <a:ext cx="6031333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49423" y="2354104"/>
            <a:ext cx="6894512" cy="193899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s-MX" sz="2000" dirty="0"/>
              <a:t>Los infinitésimos dejaron de ser considerados como números concretos infinitamente pequeños y se convirtieron en cantidades variables cuyo valor numérico tiende a cero.</a:t>
            </a:r>
          </a:p>
        </p:txBody>
      </p:sp>
    </p:spTree>
    <p:extLst>
      <p:ext uri="{BB962C8B-B14F-4D97-AF65-F5344CB8AC3E}">
        <p14:creationId xmlns:p14="http://schemas.microsoft.com/office/powerpoint/2010/main" val="19156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1430</TotalTime>
  <Words>1371</Words>
  <Application>Microsoft Office PowerPoint</Application>
  <PresentationFormat>Presentación en pantalla (4:3)</PresentationFormat>
  <Paragraphs>144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9" baseType="lpstr">
      <vt:lpstr>Arial</vt:lpstr>
      <vt:lpstr>Brush Script MT</vt:lpstr>
      <vt:lpstr>Calibri</vt:lpstr>
      <vt:lpstr>Cambria Math</vt:lpstr>
      <vt:lpstr>Constantia</vt:lpstr>
      <vt:lpstr>Franklin Gothic Book</vt:lpstr>
      <vt:lpstr>Garamond</vt:lpstr>
      <vt:lpstr>Rage Italic</vt:lpstr>
      <vt:lpstr>Chincheta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Lilia Montaño Bárcenas</dc:creator>
  <cp:lastModifiedBy>USER1</cp:lastModifiedBy>
  <cp:revision>136</cp:revision>
  <dcterms:created xsi:type="dcterms:W3CDTF">2015-01-07T05:30:27Z</dcterms:created>
  <dcterms:modified xsi:type="dcterms:W3CDTF">2016-09-05T16:56:41Z</dcterms:modified>
</cp:coreProperties>
</file>